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5" r:id="rId2"/>
    <p:sldId id="257" r:id="rId3"/>
    <p:sldId id="259" r:id="rId4"/>
    <p:sldId id="271" r:id="rId5"/>
    <p:sldId id="272" r:id="rId6"/>
    <p:sldId id="270" r:id="rId7"/>
    <p:sldId id="260" r:id="rId8"/>
    <p:sldId id="294" r:id="rId9"/>
    <p:sldId id="313" r:id="rId10"/>
    <p:sldId id="314" r:id="rId11"/>
    <p:sldId id="315" r:id="rId12"/>
    <p:sldId id="305" r:id="rId13"/>
    <p:sldId id="306" r:id="rId14"/>
    <p:sldId id="273" r:id="rId15"/>
    <p:sldId id="307" r:id="rId16"/>
    <p:sldId id="308" r:id="rId17"/>
    <p:sldId id="309" r:id="rId18"/>
    <p:sldId id="276" r:id="rId19"/>
    <p:sldId id="300" r:id="rId20"/>
    <p:sldId id="310" r:id="rId21"/>
    <p:sldId id="302" r:id="rId22"/>
    <p:sldId id="284" r:id="rId23"/>
    <p:sldId id="312" r:id="rId24"/>
    <p:sldId id="281" r:id="rId25"/>
    <p:sldId id="311" r:id="rId26"/>
    <p:sldId id="298" r:id="rId27"/>
    <p:sldId id="256" r:id="rId28"/>
    <p:sldId id="266" r:id="rId29"/>
    <p:sldId id="31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ADE0"/>
    <a:srgbClr val="FCD0ED"/>
    <a:srgbClr val="FDE3F4"/>
    <a:srgbClr val="3A0428"/>
    <a:srgbClr val="F78DD4"/>
    <a:srgbClr val="F24CBB"/>
    <a:srgbClr val="F141B6"/>
    <a:srgbClr val="6E084C"/>
    <a:srgbClr val="AB0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5" autoAdjust="0"/>
    <p:restoredTop sz="94660"/>
  </p:normalViewPr>
  <p:slideViewPr>
    <p:cSldViewPr>
      <p:cViewPr varScale="1">
        <p:scale>
          <a:sx n="69" d="100"/>
          <a:sy n="69" d="100"/>
        </p:scale>
        <p:origin x="-143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761452-417C-466F-8706-4C6062EF13A3}" type="datetimeFigureOut">
              <a:rPr lang="en-US" smtClean="0"/>
              <a:t>07-Aug-16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BCD417-C83E-40D6-90FD-F9C640266944}" type="slidenum">
              <a:rPr lang="en-US" smtClean="0"/>
              <a:t>‹#›</a:t>
            </a:fld>
            <a:endParaRPr lang="en-US"/>
          </a:p>
        </p:txBody>
      </p:sp>
    </p:spTree>
    <p:extLst>
      <p:ext uri="{BB962C8B-B14F-4D97-AF65-F5344CB8AC3E}">
        <p14:creationId xmlns:p14="http://schemas.microsoft.com/office/powerpoint/2010/main" val="2040736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sz="1200" dirty="0" smtClean="0">
                <a:latin typeface="NikoshBAN" pitchFamily="2" charset="0"/>
                <a:cs typeface="NikoshBAN" pitchFamily="2" charset="0"/>
              </a:rPr>
              <a:t>শিক্ষক</a:t>
            </a:r>
            <a:r>
              <a:rPr lang="bn-IN" sz="1200" baseline="0" dirty="0" smtClean="0">
                <a:latin typeface="NikoshBAN" pitchFamily="2" charset="0"/>
                <a:cs typeface="NikoshBAN" pitchFamily="2" charset="0"/>
              </a:rPr>
              <a:t> শিক্ষার্থীদের শুভেচ্ছা জানাবেন</a:t>
            </a:r>
            <a:r>
              <a:rPr lang="bn-BD" sz="1200" baseline="0" dirty="0" smtClean="0">
                <a:latin typeface="NikoshBAN" pitchFamily="2" charset="0"/>
                <a:cs typeface="NikoshBAN" pitchFamily="2" charset="0"/>
              </a:rPr>
              <a:t>। আপনাদের নিজস্ব কলাকৌশল প্রয়োগ করেও সুন্দর ভাবে ক্লাসটি উপস্থাপন করতে পারেন</a:t>
            </a:r>
            <a:r>
              <a:rPr lang="en-US" sz="1200" baseline="0" dirty="0" smtClean="0">
                <a:latin typeface="NikoshBAN" pitchFamily="2" charset="0"/>
                <a:cs typeface="NikoshBAN" pitchFamily="2" charset="0"/>
              </a:rPr>
              <a:t> </a:t>
            </a:r>
            <a:r>
              <a:rPr lang="bn-BD" sz="1200" baseline="0" dirty="0" smtClean="0">
                <a:latin typeface="NikoshBAN" pitchFamily="2" charset="0"/>
                <a:cs typeface="NikoshBAN" pitchFamily="2" charset="0"/>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2</a:t>
            </a:fld>
            <a:endParaRPr lang="en-US"/>
          </a:p>
        </p:txBody>
      </p:sp>
    </p:spTree>
    <p:extLst>
      <p:ext uri="{BB962C8B-B14F-4D97-AF65-F5344CB8AC3E}">
        <p14:creationId xmlns:p14="http://schemas.microsoft.com/office/powerpoint/2010/main" val="4188436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রচনাটিতে   গৃহেপালিত প্রাণীর প্রতি পরিবারের সকল সদস্যদের    মমত্ববোধ থাকা সত্বেও গরিব নিধিরাম কেন গরুট বিক্রি করে দিল সে সম্পর্কে  শিক্ষার্থীরা বলতে পারবে  এবং গৃহে পশু পালনে তারা উৎসাহি হবে।</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13</a:t>
            </a:fld>
            <a:endParaRPr lang="en-US"/>
          </a:p>
        </p:txBody>
      </p:sp>
    </p:spTree>
    <p:extLst>
      <p:ext uri="{BB962C8B-B14F-4D97-AF65-F5344CB8AC3E}">
        <p14:creationId xmlns:p14="http://schemas.microsoft.com/office/powerpoint/2010/main" val="170680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রচনাটিতে   গৃহেপালিত প্রাণীর সহানুভূতিশীল মানুষের প্রতি যে   মমত্ববোধ  তৈরি হয় সে সম্পর্কে  শিক্ষার্থীরা বলতে পারবে  এবং গৃহে পশু পালনে  উৎসাহি হবে।</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14</a:t>
            </a:fld>
            <a:endParaRPr lang="en-US"/>
          </a:p>
        </p:txBody>
      </p:sp>
    </p:spTree>
    <p:extLst>
      <p:ext uri="{BB962C8B-B14F-4D97-AF65-F5344CB8AC3E}">
        <p14:creationId xmlns:p14="http://schemas.microsoft.com/office/powerpoint/2010/main" val="4243590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রচনাটিতে   গৃহেপালিত প্রাণীর সহানুভূতিশীল মানুষের প্রতি যে   মমত্ববোধ  তৈরি হয় সে সম্পর্কে  শিক্ষার্থীরা সহজে বোধগম্য হবে ও বলতে পারবে  এবং গৃহে পশু পালনে  উৎসাহি হবে।</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15</a:t>
            </a:fld>
            <a:endParaRPr lang="en-US"/>
          </a:p>
        </p:txBody>
      </p:sp>
    </p:spTree>
    <p:extLst>
      <p:ext uri="{BB962C8B-B14F-4D97-AF65-F5344CB8AC3E}">
        <p14:creationId xmlns:p14="http://schemas.microsoft.com/office/powerpoint/2010/main" val="32213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রচনাটিতে   গৃহেপালিত প্রাণীর সহানুভূতিশীল মানুষের প্রতি যে   মমত্ববোধ ও ভালোবাসা  তৈরি হয় সে সম্পর্কে  শিক্ষার্থীরা সহজে বোধগম্য হবে ও বলতে পারবে  এবং গৃহে পশু পালনে  উৎসাহি হবে।</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16</a:t>
            </a:fld>
            <a:endParaRPr lang="en-US"/>
          </a:p>
        </p:txBody>
      </p:sp>
    </p:spTree>
    <p:extLst>
      <p:ext uri="{BB962C8B-B14F-4D97-AF65-F5344CB8AC3E}">
        <p14:creationId xmlns:p14="http://schemas.microsoft.com/office/powerpoint/2010/main" val="3385540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রচনাটিতে   গৃহেপালিত প্রাণী সহানুভূতিশীল মানুষটিকে তার ভালোবাসা ও মমতা দিয়ে ভুল সংশোধন করে দিতে পারে সে সম্পর্কে  শিক্ষার্থীরা সহজে বোধগম্য হবে ও বলতে পারবে  এবং গৃহে পশু পালনে  উৎসাহি হবে।</a:t>
            </a:r>
            <a:endParaRPr lang="en-US" dirty="0" smtClean="0"/>
          </a:p>
        </p:txBody>
      </p:sp>
      <p:sp>
        <p:nvSpPr>
          <p:cNvPr id="4" name="Slide Number Placeholder 3"/>
          <p:cNvSpPr>
            <a:spLocks noGrp="1"/>
          </p:cNvSpPr>
          <p:nvPr>
            <p:ph type="sldNum" sz="quarter" idx="10"/>
          </p:nvPr>
        </p:nvSpPr>
        <p:spPr/>
        <p:txBody>
          <a:bodyPr/>
          <a:lstStyle/>
          <a:p>
            <a:fld id="{C2BCD417-C83E-40D6-90FD-F9C640266944}" type="slidenum">
              <a:rPr lang="en-US" smtClean="0"/>
              <a:t>17</a:t>
            </a:fld>
            <a:endParaRPr lang="en-US"/>
          </a:p>
        </p:txBody>
      </p:sp>
    </p:spTree>
    <p:extLst>
      <p:ext uri="{BB962C8B-B14F-4D97-AF65-F5344CB8AC3E}">
        <p14:creationId xmlns:p14="http://schemas.microsoft.com/office/powerpoint/2010/main" val="2544335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রচনাটিতে   গৃহেপালিত প্রাণীটি তার পূর্বের মুনিবের বাড়িতে ফিরে আসায় বাড়িশুদ্ধ আনন্দের হৈ চৈ পড়লেও  নিধিরাম গরুটি বিক্রির  অপরাধে মাথা নত করে চুপ ছিল  সে সম্পর্কে  শিক্ষার্থীরা সহজে বোধগম্য হবে ও বলতে পারবে  এবং গৃহে পশু পালনে  উৎসাহি হবে।</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18</a:t>
            </a:fld>
            <a:endParaRPr lang="en-US"/>
          </a:p>
        </p:txBody>
      </p:sp>
    </p:spTree>
    <p:extLst>
      <p:ext uri="{BB962C8B-B14F-4D97-AF65-F5344CB8AC3E}">
        <p14:creationId xmlns:p14="http://schemas.microsoft.com/office/powerpoint/2010/main" val="4044644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itchFamily="2" charset="0"/>
                <a:cs typeface="NikoshBAN" pitchFamily="2" charset="0"/>
              </a:rPr>
              <a:t>শিক্ষার্থীদের</a:t>
            </a:r>
            <a:r>
              <a:rPr lang="bn-BD" baseline="0" dirty="0" smtClean="0">
                <a:latin typeface="NikoshBAN" pitchFamily="2" charset="0"/>
                <a:cs typeface="NikoshBAN" pitchFamily="2" charset="0"/>
              </a:rPr>
              <a:t> জোড়ায়   প্রশ্ন করে </a:t>
            </a:r>
            <a:r>
              <a:rPr lang="en-US" baseline="0" dirty="0" smtClean="0">
                <a:latin typeface="NikoshBAN" pitchFamily="2" charset="0"/>
                <a:cs typeface="NikoshBAN" pitchFamily="2" charset="0"/>
              </a:rPr>
              <a:t> </a:t>
            </a:r>
            <a:r>
              <a:rPr lang="bn-BD" baseline="0" dirty="0" smtClean="0">
                <a:latin typeface="NikoshBAN" pitchFamily="2" charset="0"/>
                <a:cs typeface="NikoshBAN" pitchFamily="2" charset="0"/>
              </a:rPr>
              <a:t>উত্তর আদায় করার মধ্য দিয়ে পাঠটি কতটুকু শিখতে পারলো এবং তাদের চিন্তন দক্ষতা কতটুকু বৃদ্ধি পেল তা যাচাই করা যেতে পারে।</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19</a:t>
            </a:fld>
            <a:endParaRPr lang="en-US"/>
          </a:p>
        </p:txBody>
      </p:sp>
    </p:spTree>
    <p:extLst>
      <p:ext uri="{BB962C8B-B14F-4D97-AF65-F5344CB8AC3E}">
        <p14:creationId xmlns:p14="http://schemas.microsoft.com/office/powerpoint/2010/main" val="2142849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গল্পে লাল গরু একটি গৃহপালিত প্রাণী।  ‘লাল গরুটা’   রচনাটিতে   গৃহেপালিত প্রাণীটি তার পূর্বের মুনিবের বাড়িতে ফিরে আসলে সোনাকান্দা থেকে তিনজন লোক গরুটিকে খুঁজতে আসে আর তা দেখেই গরুটি ভয়ে আতংকিত হয় কেন সে সম্পর্কে  শিক্ষার্থীরা সহজে বোধগম্য হবে ও বলতে পারবে  এবং গৃহে পশু পালনে  উৎসাহি হবে।</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20</a:t>
            </a:fld>
            <a:endParaRPr lang="en-US"/>
          </a:p>
        </p:txBody>
      </p:sp>
    </p:spTree>
    <p:extLst>
      <p:ext uri="{BB962C8B-B14F-4D97-AF65-F5344CB8AC3E}">
        <p14:creationId xmlns:p14="http://schemas.microsoft.com/office/powerpoint/2010/main" val="2300784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গল্পে লাল গরু একটি গৃহপালিত প্রাণী।  ‘লাল গরুটা’   রচনাটিতে   গৃহেপালিত প্রাণীটি তার পূর্বের মুনিবের বাড়িতে ফিরে আসলে সোনাকান্দা থেকে তিনজন লোক গরুটিকে নিতে আসে আর তাতে নিধিরাম এবং তার পরিবারের অন্যান্য সদস্যদের মধ্যে যে প্রতিক্রিয়া হয় সে সম্পর্কে  শিক্ষার্থীরা সহজে বোধগম্য হবে ও বলতে পারবে  এবং গৃহে পশু পালনে  উৎসাহি হবে।</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21</a:t>
            </a:fld>
            <a:endParaRPr lang="en-US"/>
          </a:p>
        </p:txBody>
      </p:sp>
    </p:spTree>
    <p:extLst>
      <p:ext uri="{BB962C8B-B14F-4D97-AF65-F5344CB8AC3E}">
        <p14:creationId xmlns:p14="http://schemas.microsoft.com/office/powerpoint/2010/main" val="1603293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গল্পে লাল গরু একটি গৃহপালিত প্রাণী।  ‘লাল গরুটা’   রচনাটিতে   গৃহেপালিত প্রাণীটি তার পূর্বের মুনিবের বাড়িতে ফিরে আসলে সোনাকান্দা থেকে তিনজন লোক গরুটিকে নিয়ে যায় আর তাতে নিধিরাম বাড়ি ছেড়ে চলে যায় এবং ফলে তার বউ গরুর চিন্তা বাদ দিয়ে নিধিরামের চিন্তায় অস্থির হয়ে পড়ে কেন সে সম্পর্কে  শিক্ষার্থীরা সহজে বোধগম্য হবে ও বলতে পারবে  এবং গৃহে পশু পালনে  উৎসাহি হবে।</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22</a:t>
            </a:fld>
            <a:endParaRPr lang="en-US"/>
          </a:p>
        </p:txBody>
      </p:sp>
    </p:spTree>
    <p:extLst>
      <p:ext uri="{BB962C8B-B14F-4D97-AF65-F5344CB8AC3E}">
        <p14:creationId xmlns:p14="http://schemas.microsoft.com/office/powerpoint/2010/main" val="1353456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প্রেষণা সৃষ্টি করতে শিক্ষক মন্ডলী অন্য উপকরণ বা ছবি ও ব্যবহার করতে পারবেন।</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4</a:t>
            </a:fld>
            <a:endParaRPr lang="en-US"/>
          </a:p>
        </p:txBody>
      </p:sp>
    </p:spTree>
    <p:extLst>
      <p:ext uri="{BB962C8B-B14F-4D97-AF65-F5344CB8AC3E}">
        <p14:creationId xmlns:p14="http://schemas.microsoft.com/office/powerpoint/2010/main" val="13007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রচনাটিতে   গৃহেপালিত প্রাণীটিকে নিধিরাম দশ টাকা গচ্চা দিয়ে ফিরিয়ে নিয়ে আসায় বাড়িশুদ্ধ  আবারও আনন্দের হৈ চৈ পড়ে যায়    সে সম্পর্কে  শিক্ষার্থীরা সহজে বোধগম্য হবে ও বলতে পারবে  এবং গৃহে পশু পালনে  উৎসাহি হবে।</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23</a:t>
            </a:fld>
            <a:endParaRPr lang="en-US"/>
          </a:p>
        </p:txBody>
      </p:sp>
    </p:spTree>
    <p:extLst>
      <p:ext uri="{BB962C8B-B14F-4D97-AF65-F5344CB8AC3E}">
        <p14:creationId xmlns:p14="http://schemas.microsoft.com/office/powerpoint/2010/main" val="3537020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রচনাটিতে   গৃহেপালিত লাল গরুটিকে ফিরে পেয়ে  বাড়িশুদ্ধ  সকলেই খুবই খুশি     সে সম্পর্কে  শিক্ষার্থীরা সহজে বোধগম্য হবে ও বলতে পারবে  এবং গৃহে পশু পালনে  উৎসাহি হবে।</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24</a:t>
            </a:fld>
            <a:endParaRPr lang="en-US"/>
          </a:p>
        </p:txBody>
      </p:sp>
    </p:spTree>
    <p:extLst>
      <p:ext uri="{BB962C8B-B14F-4D97-AF65-F5344CB8AC3E}">
        <p14:creationId xmlns:p14="http://schemas.microsoft.com/office/powerpoint/2010/main" val="4026563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গল্পে লাল গরু একটি গৃহপালিত প্রাণী। এই   রচনাটিতে   গৃহেপালিত প্রাণীর প্রতি পরিবারের সকল সদস্যদের    মমত্ববোধ সম্পর্কে  শিক্ষার্থীদের  বোধগম্য  হবে  এবং গৃহে পশু পালনে তারা উৎসাহি হবে।</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25</a:t>
            </a:fld>
            <a:endParaRPr lang="en-US"/>
          </a:p>
        </p:txBody>
      </p:sp>
    </p:spTree>
    <p:extLst>
      <p:ext uri="{BB962C8B-B14F-4D97-AF65-F5344CB8AC3E}">
        <p14:creationId xmlns:p14="http://schemas.microsoft.com/office/powerpoint/2010/main" val="1696717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itchFamily="2" charset="0"/>
                <a:cs typeface="NikoshBAN" pitchFamily="2" charset="0"/>
              </a:rPr>
              <a:t>শিক্ষার্থীদের</a:t>
            </a:r>
            <a:r>
              <a:rPr lang="bn-BD" baseline="0" dirty="0" smtClean="0">
                <a:latin typeface="NikoshBAN" pitchFamily="2" charset="0"/>
                <a:cs typeface="NikoshBAN" pitchFamily="2" charset="0"/>
              </a:rPr>
              <a:t> একের অধিক দলে বিভক্ত করে প্রশ্ন দিয়ে উত্তর আদায় করার মধ্য দিয়ে পাঠটি কতটুকু শিখতে পারলো এবং তাদের চিন্তন দক্ষতা কতটুকু বৃদ্ধি পেল তা যাচাই করা যেতে পারে</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26</a:t>
            </a:fld>
            <a:endParaRPr lang="en-US"/>
          </a:p>
        </p:txBody>
      </p:sp>
    </p:spTree>
    <p:extLst>
      <p:ext uri="{BB962C8B-B14F-4D97-AF65-F5344CB8AC3E}">
        <p14:creationId xmlns:p14="http://schemas.microsoft.com/office/powerpoint/2010/main" val="4054917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২০-২৫</a:t>
            </a:r>
            <a:r>
              <a:rPr lang="en-US" baseline="0" dirty="0" smtClean="0">
                <a:latin typeface="NikoshBAN" pitchFamily="2" charset="0"/>
                <a:cs typeface="NikoshBAN" pitchFamily="2" charset="0"/>
              </a:rPr>
              <a:t> </a:t>
            </a:r>
            <a:r>
              <a:rPr lang="bn-BD" dirty="0" smtClean="0">
                <a:latin typeface="NikoshBAN" pitchFamily="2" charset="0"/>
                <a:cs typeface="NikoshBAN" pitchFamily="2" charset="0"/>
              </a:rPr>
              <a:t>মিনিটের মধ্যে</a:t>
            </a:r>
            <a:r>
              <a:rPr lang="bn-BD" baseline="0" dirty="0" smtClean="0">
                <a:latin typeface="NikoshBAN" pitchFamily="2" charset="0"/>
                <a:cs typeface="NikoshBAN" pitchFamily="2" charset="0"/>
              </a:rPr>
              <a:t> লেখা শেষ করতে পারবে এমন একটি বাড়ির কাজের মধ্য দিয়ে পাঠটি শিক্ষার্থীদের স্মৃতিতে ধারন করে রাখার ক্ষমতা আদায় করা যেতে পারে।</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27</a:t>
            </a:fld>
            <a:endParaRPr lang="en-US"/>
          </a:p>
        </p:txBody>
      </p:sp>
    </p:spTree>
    <p:extLst>
      <p:ext uri="{BB962C8B-B14F-4D97-AF65-F5344CB8AC3E}">
        <p14:creationId xmlns:p14="http://schemas.microsoft.com/office/powerpoint/2010/main" val="3653650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sz="1200" dirty="0" smtClean="0">
                <a:latin typeface="NikoshBAN" pitchFamily="2" charset="0"/>
                <a:cs typeface="NikoshBAN" pitchFamily="2" charset="0"/>
              </a:rPr>
              <a:t>শিক্ষক</a:t>
            </a:r>
            <a:r>
              <a:rPr lang="bn-IN" sz="1200" baseline="0" dirty="0" smtClean="0">
                <a:latin typeface="NikoshBAN" pitchFamily="2" charset="0"/>
                <a:cs typeface="NikoshBAN" pitchFamily="2" charset="0"/>
              </a:rPr>
              <a:t> শিক্ষার্থীদের </a:t>
            </a:r>
            <a:r>
              <a:rPr lang="bn-BD" sz="1200" baseline="0" dirty="0" smtClean="0">
                <a:latin typeface="NikoshBAN" pitchFamily="2" charset="0"/>
                <a:cs typeface="NikoshBAN" pitchFamily="2" charset="0"/>
              </a:rPr>
              <a:t>ধন্যবাদ জানিয়ে শ্রেণিকক্ষ ত্যাগ করবেন।</a:t>
            </a:r>
            <a:endParaRPr lang="en-US" dirty="0" smtClean="0"/>
          </a:p>
        </p:txBody>
      </p:sp>
      <p:sp>
        <p:nvSpPr>
          <p:cNvPr id="4" name="Slide Number Placeholder 3"/>
          <p:cNvSpPr>
            <a:spLocks noGrp="1"/>
          </p:cNvSpPr>
          <p:nvPr>
            <p:ph type="sldNum" sz="quarter" idx="10"/>
          </p:nvPr>
        </p:nvSpPr>
        <p:spPr/>
        <p:txBody>
          <a:bodyPr/>
          <a:lstStyle/>
          <a:p>
            <a:fld id="{C2BCD417-C83E-40D6-90FD-F9C640266944}" type="slidenum">
              <a:rPr lang="en-US" smtClean="0"/>
              <a:t>28</a:t>
            </a:fld>
            <a:endParaRPr lang="en-US"/>
          </a:p>
        </p:txBody>
      </p:sp>
    </p:spTree>
    <p:extLst>
      <p:ext uri="{BB962C8B-B14F-4D97-AF65-F5344CB8AC3E}">
        <p14:creationId xmlns:p14="http://schemas.microsoft.com/office/powerpoint/2010/main" val="3712041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2BCD417-C83E-40D6-90FD-F9C640266944}" type="slidenum">
              <a:rPr lang="en-US" smtClean="0"/>
              <a:t>29</a:t>
            </a:fld>
            <a:endParaRPr lang="en-US"/>
          </a:p>
        </p:txBody>
      </p:sp>
    </p:spTree>
    <p:extLst>
      <p:ext uri="{BB962C8B-B14F-4D97-AF65-F5344CB8AC3E}">
        <p14:creationId xmlns:p14="http://schemas.microsoft.com/office/powerpoint/2010/main" val="371204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t>পাঠ ঘোষনা । </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5</a:t>
            </a:fld>
            <a:endParaRPr lang="en-US"/>
          </a:p>
        </p:txBody>
      </p:sp>
    </p:spTree>
    <p:extLst>
      <p:ext uri="{BB962C8B-B14F-4D97-AF65-F5344CB8AC3E}">
        <p14:creationId xmlns:p14="http://schemas.microsoft.com/office/powerpoint/2010/main" val="2529273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baseline="0" dirty="0" smtClean="0">
                <a:latin typeface="NikoshBAN" pitchFamily="2" charset="0"/>
                <a:cs typeface="NikoshBAN" pitchFamily="2" charset="0"/>
              </a:rPr>
              <a:t>শিক্ষক </a:t>
            </a:r>
            <a:r>
              <a:rPr lang="bn-BD" baseline="0" dirty="0" smtClean="0">
                <a:latin typeface="NikoshBAN" pitchFamily="2" charset="0"/>
                <a:cs typeface="NikoshBAN" pitchFamily="2" charset="0"/>
              </a:rPr>
              <a:t>শুদ্ধউচ্চারণে পঠিত অংশটুকু পড়ে  </a:t>
            </a:r>
            <a:r>
              <a:rPr lang="bn-IN" baseline="0" dirty="0" smtClean="0">
                <a:latin typeface="NikoshBAN" pitchFamily="2" charset="0"/>
                <a:cs typeface="NikoshBAN" pitchFamily="2" charset="0"/>
              </a:rPr>
              <a:t> </a:t>
            </a:r>
            <a:r>
              <a:rPr lang="bn-BD" baseline="0" dirty="0" smtClean="0">
                <a:latin typeface="NikoshBAN" pitchFamily="2" charset="0"/>
                <a:cs typeface="NikoshBAN" pitchFamily="2" charset="0"/>
              </a:rPr>
              <a:t>শিক্ষার্থীদের</a:t>
            </a:r>
            <a:r>
              <a:rPr lang="bn-IN" baseline="0" dirty="0" smtClean="0">
                <a:latin typeface="NikoshBAN" pitchFamily="2" charset="0"/>
                <a:cs typeface="NikoshBAN" pitchFamily="2" charset="0"/>
              </a:rPr>
              <a:t> শোনাবেন এবং শিক্ষার্থীদের মনোযোগ দিয়ে শুনতে বলবেন</a:t>
            </a:r>
            <a:r>
              <a:rPr lang="bn-BD" baseline="0" dirty="0" smtClean="0">
                <a:latin typeface="NikoshBAN" pitchFamily="2" charset="0"/>
                <a:cs typeface="NikoshBAN" pitchFamily="2" charset="0"/>
              </a:rPr>
              <a:t>।</a:t>
            </a:r>
            <a:endParaRPr lang="en-US" dirty="0" smtClean="0"/>
          </a:p>
        </p:txBody>
      </p:sp>
      <p:sp>
        <p:nvSpPr>
          <p:cNvPr id="4" name="Slide Number Placeholder 3"/>
          <p:cNvSpPr>
            <a:spLocks noGrp="1"/>
          </p:cNvSpPr>
          <p:nvPr>
            <p:ph type="sldNum" sz="quarter" idx="10"/>
          </p:nvPr>
        </p:nvSpPr>
        <p:spPr/>
        <p:txBody>
          <a:bodyPr/>
          <a:lstStyle/>
          <a:p>
            <a:fld id="{C2BCD417-C83E-40D6-90FD-F9C640266944}" type="slidenum">
              <a:rPr lang="en-US" smtClean="0"/>
              <a:t>7</a:t>
            </a:fld>
            <a:endParaRPr lang="en-US"/>
          </a:p>
        </p:txBody>
      </p:sp>
    </p:spTree>
    <p:extLst>
      <p:ext uri="{BB962C8B-B14F-4D97-AF65-F5344CB8AC3E}">
        <p14:creationId xmlns:p14="http://schemas.microsoft.com/office/powerpoint/2010/main" val="1322254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sz="1200" dirty="0" smtClean="0">
                <a:latin typeface="NikoshBAN" pitchFamily="2" charset="0"/>
                <a:cs typeface="NikoshBAN" pitchFamily="2" charset="0"/>
              </a:rPr>
              <a:t>শিক্ষক</a:t>
            </a:r>
            <a:r>
              <a:rPr lang="bn-IN" sz="1200" baseline="0" dirty="0" smtClean="0">
                <a:latin typeface="NikoshBAN" pitchFamily="2" charset="0"/>
                <a:cs typeface="NikoshBAN" pitchFamily="2" charset="0"/>
              </a:rPr>
              <a:t> দুই বা তিনজন শিক্ষার্থী দিয়ে </a:t>
            </a:r>
            <a:r>
              <a:rPr lang="bn-BD" sz="1200" baseline="0" dirty="0" smtClean="0">
                <a:latin typeface="NikoshBAN" pitchFamily="2" charset="0"/>
                <a:cs typeface="NikoshBAN" pitchFamily="2" charset="0"/>
              </a:rPr>
              <a:t> পঠিত    অংশ থেকে</a:t>
            </a:r>
            <a:r>
              <a:rPr lang="bn-IN" sz="1200" baseline="0" dirty="0" smtClean="0">
                <a:latin typeface="NikoshBAN" pitchFamily="2" charset="0"/>
                <a:cs typeface="NikoshBAN" pitchFamily="2" charset="0"/>
              </a:rPr>
              <a:t> সঠিক </a:t>
            </a:r>
            <a:r>
              <a:rPr lang="bn-BD" sz="1200" baseline="0" dirty="0" smtClean="0">
                <a:latin typeface="NikoshBAN" pitchFamily="2" charset="0"/>
                <a:cs typeface="NikoshBAN" pitchFamily="2" charset="0"/>
              </a:rPr>
              <a:t>উচ্চারণে</a:t>
            </a:r>
            <a:r>
              <a:rPr lang="bn-IN" sz="1200" baseline="0" dirty="0" smtClean="0">
                <a:latin typeface="NikoshBAN" pitchFamily="2" charset="0"/>
                <a:cs typeface="NikoshBAN" pitchFamily="2" charset="0"/>
              </a:rPr>
              <a:t> পড়তে দিবেন</a:t>
            </a:r>
            <a:r>
              <a:rPr lang="en-US" sz="1200" baseline="0" dirty="0" smtClean="0">
                <a:latin typeface="NikoshBAN" pitchFamily="2" charset="0"/>
                <a:cs typeface="NikoshBAN" pitchFamily="2" charset="0"/>
              </a:rPr>
              <a:t>   </a:t>
            </a:r>
            <a:r>
              <a:rPr lang="bn-IN" baseline="0" dirty="0" smtClean="0">
                <a:latin typeface="NikoshBAN" pitchFamily="2" charset="0"/>
                <a:cs typeface="NikoshBAN" pitchFamily="2" charset="0"/>
              </a:rPr>
              <a:t> এবং</a:t>
            </a:r>
            <a:r>
              <a:rPr lang="en-US" baseline="0" dirty="0" smtClean="0">
                <a:latin typeface="NikoshBAN" pitchFamily="2" charset="0"/>
                <a:cs typeface="NikoshBAN" pitchFamily="2" charset="0"/>
              </a:rPr>
              <a:t> </a:t>
            </a:r>
            <a:r>
              <a:rPr lang="bn-BD" baseline="0" dirty="0" smtClean="0">
                <a:latin typeface="NikoshBAN" pitchFamily="2" charset="0"/>
                <a:cs typeface="NikoshBAN" pitchFamily="2" charset="0"/>
              </a:rPr>
              <a:t> অন্য</a:t>
            </a:r>
            <a:r>
              <a:rPr lang="bn-IN" baseline="0" dirty="0" smtClean="0">
                <a:latin typeface="NikoshBAN" pitchFamily="2" charset="0"/>
                <a:cs typeface="NikoshBAN" pitchFamily="2" charset="0"/>
              </a:rPr>
              <a:t> শিক্ষার্থীদের মনোযোগ দিয়ে শুনতে বলবেন</a:t>
            </a:r>
            <a:r>
              <a:rPr lang="bn-BD" baseline="0" dirty="0" smtClean="0">
                <a:latin typeface="NikoshBAN" pitchFamily="2" charset="0"/>
                <a:cs typeface="NikoshBAN" pitchFamily="2" charset="0"/>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8</a:t>
            </a:fld>
            <a:endParaRPr lang="en-US"/>
          </a:p>
        </p:txBody>
      </p:sp>
    </p:spTree>
    <p:extLst>
      <p:ext uri="{BB962C8B-B14F-4D97-AF65-F5344CB8AC3E}">
        <p14:creationId xmlns:p14="http://schemas.microsoft.com/office/powerpoint/2010/main" val="158209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প্রতিটি শব্দের</a:t>
            </a:r>
            <a:r>
              <a:rPr lang="bn-BD" baseline="0" dirty="0" smtClean="0">
                <a:latin typeface="NikoshBAN" pitchFamily="2" charset="0"/>
                <a:cs typeface="NikoshBAN" pitchFamily="2" charset="0"/>
              </a:rPr>
              <a:t> অর্থ ছবিসহ উল্লেখ করা হয়েছে,এতে শিক্ষার্থীরা প্রথমে শব্দ এবং পরে ছবিসহ শব্দের অর্থ শিখবে ও বাক্য তৈরি করবে</a:t>
            </a:r>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9</a:t>
            </a:fld>
            <a:endParaRPr lang="en-US"/>
          </a:p>
        </p:txBody>
      </p:sp>
    </p:spTree>
    <p:extLst>
      <p:ext uri="{BB962C8B-B14F-4D97-AF65-F5344CB8AC3E}">
        <p14:creationId xmlns:p14="http://schemas.microsoft.com/office/powerpoint/2010/main" val="158209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smtClean="0">
                <a:latin typeface="NikoshBAN" pitchFamily="2" charset="0"/>
                <a:cs typeface="NikoshBAN" pitchFamily="2" charset="0"/>
              </a:rPr>
              <a:t>প্রতিটি শব্দের</a:t>
            </a:r>
            <a:r>
              <a:rPr lang="bn-BD" baseline="0" smtClean="0">
                <a:latin typeface="NikoshBAN" pitchFamily="2" charset="0"/>
                <a:cs typeface="NikoshBAN" pitchFamily="2" charset="0"/>
              </a:rPr>
              <a:t> অর্থ ছবিসহ উল্লেখ করা হয়েছে,এতে শিক্ষার্থীরা প্রথমে শব্দ এবং পরে ছবিসহ শব্দের অর্থ শিখবে ও বাক্য তৈরি করবে</a:t>
            </a:r>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10</a:t>
            </a:fld>
            <a:endParaRPr lang="en-US"/>
          </a:p>
        </p:txBody>
      </p:sp>
    </p:spTree>
    <p:extLst>
      <p:ext uri="{BB962C8B-B14F-4D97-AF65-F5344CB8AC3E}">
        <p14:creationId xmlns:p14="http://schemas.microsoft.com/office/powerpoint/2010/main" val="158209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itchFamily="2" charset="0"/>
                <a:cs typeface="NikoshBAN" pitchFamily="2" charset="0"/>
              </a:rPr>
              <a:t>শিক্ষার্থীদের</a:t>
            </a:r>
            <a:r>
              <a:rPr lang="bn-BD" baseline="0" dirty="0" smtClean="0">
                <a:latin typeface="NikoshBAN" pitchFamily="2" charset="0"/>
                <a:cs typeface="NikoshBAN" pitchFamily="2" charset="0"/>
              </a:rPr>
              <a:t> শব্দের অর্থ এবং বাক্য তৈরি    করার মধ্য দিয়ে পাঠটি কতটুকু শিখতে পারলো এবং তাদের চিন্তন দক্ষতা কতটুকু বৃদ্ধি পেল তা যাচাই করা যেতে পারে।</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11</a:t>
            </a:fld>
            <a:endParaRPr lang="en-US"/>
          </a:p>
        </p:txBody>
      </p:sp>
    </p:spTree>
    <p:extLst>
      <p:ext uri="{BB962C8B-B14F-4D97-AF65-F5344CB8AC3E}">
        <p14:creationId xmlns:p14="http://schemas.microsoft.com/office/powerpoint/2010/main" val="2142849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‘লাল গরুটা’ গল্পে লাল গরু একটি গৃহপালিত প্রাণী। এই   রচনাটিতে   গৃহেপালিত প্রাণীর প্রতি পরিবারের সকল সদস্যদের    মমত্ববোধ সম্পর্কে  শিক্ষার্থীদের  বোধগম্য  হবে  এবং গৃহে পশু পালনে তারা উৎসাহি হবে।</a:t>
            </a:r>
            <a:endParaRPr lang="en-US" dirty="0" smtClean="0"/>
          </a:p>
          <a:p>
            <a:endParaRPr lang="en-US" dirty="0"/>
          </a:p>
        </p:txBody>
      </p:sp>
      <p:sp>
        <p:nvSpPr>
          <p:cNvPr id="4" name="Slide Number Placeholder 3"/>
          <p:cNvSpPr>
            <a:spLocks noGrp="1"/>
          </p:cNvSpPr>
          <p:nvPr>
            <p:ph type="sldNum" sz="quarter" idx="10"/>
          </p:nvPr>
        </p:nvSpPr>
        <p:spPr/>
        <p:txBody>
          <a:bodyPr/>
          <a:lstStyle/>
          <a:p>
            <a:fld id="{C2BCD417-C83E-40D6-90FD-F9C640266944}" type="slidenum">
              <a:rPr lang="en-US" smtClean="0"/>
              <a:t>12</a:t>
            </a:fld>
            <a:endParaRPr lang="en-US"/>
          </a:p>
        </p:txBody>
      </p:sp>
    </p:spTree>
    <p:extLst>
      <p:ext uri="{BB962C8B-B14F-4D97-AF65-F5344CB8AC3E}">
        <p14:creationId xmlns:p14="http://schemas.microsoft.com/office/powerpoint/2010/main" val="1780670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2060"/>
        </a:solidFill>
        <a:effectLst/>
      </p:bgPr>
    </p:bg>
    <p:spTree>
      <p:nvGrpSpPr>
        <p:cNvPr id="1" name=""/>
        <p:cNvGrpSpPr/>
        <p:nvPr/>
      </p:nvGrpSpPr>
      <p:grpSpPr>
        <a:xfrm>
          <a:off x="0" y="0"/>
          <a:ext cx="0" cy="0"/>
          <a:chOff x="0" y="0"/>
          <a:chExt cx="0" cy="0"/>
        </a:xfrm>
      </p:grpSpPr>
      <p:sp>
        <p:nvSpPr>
          <p:cNvPr id="7" name="Rectangle 6"/>
          <p:cNvSpPr/>
          <p:nvPr userDrawn="1"/>
        </p:nvSpPr>
        <p:spPr>
          <a:xfrm>
            <a:off x="76200" y="76200"/>
            <a:ext cx="8991600" cy="6705600"/>
          </a:xfrm>
          <a:prstGeom prst="rect">
            <a:avLst/>
          </a:prstGeom>
          <a:solidFill>
            <a:schemeClr val="bg1"/>
          </a:solidFill>
          <a:ln w="57150">
            <a:solidFill>
              <a:srgbClr val="6E08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07-Aug-16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07-Aug-16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07-Aug-16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07-Aug-16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07-Aug-16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07-Aug-16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07-Aug-16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07-Aug-16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07-Aug-16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07-Aug-16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07-Aug-16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gif"/><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eg"/><Relationship Id="rId7"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2.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0487" y="911952"/>
            <a:ext cx="6484467" cy="707886"/>
          </a:xfrm>
          <a:prstGeom prst="rect">
            <a:avLst/>
          </a:prstGeom>
          <a:solidFill>
            <a:schemeClr val="accent3">
              <a:lumMod val="40000"/>
              <a:lumOff val="60000"/>
            </a:schemeClr>
          </a:solidFill>
          <a:ln>
            <a:solidFill>
              <a:srgbClr val="C00000"/>
            </a:solidFill>
          </a:ln>
        </p:spPr>
        <p:txBody>
          <a:bodyPr wrap="none">
            <a:spAutoFit/>
          </a:bodyPr>
          <a:lstStyle/>
          <a:p>
            <a:r>
              <a:rPr lang="bn-BD" sz="4000" dirty="0">
                <a:latin typeface="NikoshBAN" pitchFamily="2" charset="0"/>
                <a:cs typeface="NikoshBAN" pitchFamily="2" charset="0"/>
              </a:rPr>
              <a:t>এই স্লাইডটি সম্মানিত শিক্ষকবৃন্দের </a:t>
            </a:r>
            <a:r>
              <a:rPr lang="bn-BD" sz="4000" dirty="0" smtClean="0">
                <a:latin typeface="NikoshBAN" pitchFamily="2" charset="0"/>
                <a:cs typeface="NikoshBAN" pitchFamily="2" charset="0"/>
              </a:rPr>
              <a:t>জন্য</a:t>
            </a:r>
            <a:endParaRPr lang="en-US" sz="4000" dirty="0"/>
          </a:p>
        </p:txBody>
      </p:sp>
      <p:sp>
        <p:nvSpPr>
          <p:cNvPr id="3" name="Oval 2"/>
          <p:cNvSpPr/>
          <p:nvPr/>
        </p:nvSpPr>
        <p:spPr>
          <a:xfrm>
            <a:off x="929631" y="1812244"/>
            <a:ext cx="7137779" cy="4027719"/>
          </a:xfrm>
          <a:prstGeom prst="ellipse">
            <a:avLst/>
          </a:prstGeom>
          <a:solidFill>
            <a:srgbClr val="FBDCF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n-BD" sz="2800" dirty="0" smtClean="0">
              <a:solidFill>
                <a:schemeClr val="tx1"/>
              </a:solidFill>
              <a:latin typeface="NikoshBAN" panose="02000000000000000000" pitchFamily="2" charset="0"/>
              <a:cs typeface="NikoshBAN" panose="02000000000000000000" pitchFamily="2" charset="0"/>
            </a:endParaRPr>
          </a:p>
          <a:p>
            <a:pPr algn="ctr"/>
            <a:r>
              <a:rPr lang="en-US" sz="2800" dirty="0" err="1" smtClean="0">
                <a:solidFill>
                  <a:schemeClr val="tx1"/>
                </a:solidFill>
                <a:latin typeface="NikoshBAN" panose="02000000000000000000" pitchFamily="2" charset="0"/>
                <a:cs typeface="NikoshBAN" panose="02000000000000000000" pitchFamily="2" charset="0"/>
              </a:rPr>
              <a:t>এই</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পাঠটি</a:t>
            </a:r>
            <a:r>
              <a:rPr lang="en-US" sz="2800" dirty="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শ্রে</a:t>
            </a:r>
            <a:r>
              <a:rPr lang="bn-BD" sz="2800" dirty="0" smtClean="0">
                <a:solidFill>
                  <a:schemeClr val="tx1"/>
                </a:solidFill>
                <a:latin typeface="NikoshBAN" panose="02000000000000000000" pitchFamily="2" charset="0"/>
                <a:cs typeface="NikoshBAN" panose="02000000000000000000" pitchFamily="2" charset="0"/>
              </a:rPr>
              <a:t>ণি</a:t>
            </a:r>
            <a:r>
              <a:rPr lang="en-US" sz="2800" dirty="0" err="1" smtClean="0">
                <a:solidFill>
                  <a:schemeClr val="tx1"/>
                </a:solidFill>
                <a:latin typeface="NikoshBAN" panose="02000000000000000000" pitchFamily="2" charset="0"/>
                <a:cs typeface="NikoshBAN" panose="02000000000000000000" pitchFamily="2" charset="0"/>
              </a:rPr>
              <a:t>কক্ষে</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উপস্থাপনের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সময়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প্রয়োজনীয়</a:t>
            </a:r>
            <a:r>
              <a:rPr lang="en-US" sz="2800" dirty="0">
                <a:solidFill>
                  <a:schemeClr val="tx1"/>
                </a:solidFill>
                <a:latin typeface="NikoshBAN" panose="02000000000000000000" pitchFamily="2" charset="0"/>
                <a:cs typeface="NikoshBAN" panose="02000000000000000000" pitchFamily="2" charset="0"/>
              </a:rPr>
              <a:t> </a:t>
            </a:r>
            <a:r>
              <a:rPr lang="bn-BD" sz="2800" dirty="0" smtClean="0">
                <a:solidFill>
                  <a:schemeClr val="tx1"/>
                </a:solidFill>
                <a:latin typeface="NikoshBAN" panose="02000000000000000000" pitchFamily="2" charset="0"/>
                <a:cs typeface="NikoshBAN" panose="02000000000000000000" pitchFamily="2" charset="0"/>
              </a:rPr>
              <a:t>নির্দেশনা</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প্রতিটি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স্লাইডের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নিচে</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অর্থা</a:t>
            </a:r>
            <a:r>
              <a:rPr lang="en-US" sz="2800" dirty="0">
                <a:solidFill>
                  <a:schemeClr val="tx1"/>
                </a:solidFill>
                <a:latin typeface="NikoshBAN" panose="02000000000000000000" pitchFamily="2" charset="0"/>
                <a:cs typeface="NikoshBAN" panose="02000000000000000000" pitchFamily="2" charset="0"/>
              </a:rPr>
              <a:t>ৎ </a:t>
            </a:r>
            <a:r>
              <a:rPr lang="en-US" sz="2800" dirty="0" smtClean="0">
                <a:solidFill>
                  <a:schemeClr val="tx1"/>
                </a:solidFill>
                <a:latin typeface="NikoshBAN" panose="02000000000000000000" pitchFamily="2" charset="0"/>
                <a:cs typeface="NikoshBAN" panose="02000000000000000000" pitchFamily="2" charset="0"/>
              </a:rPr>
              <a:t>Slide</a:t>
            </a:r>
            <a:r>
              <a:rPr lang="bn-BD" sz="2800" dirty="0" smtClean="0">
                <a:solidFill>
                  <a:schemeClr val="tx1"/>
                </a:solidFill>
                <a:latin typeface="NikoshBAN" panose="02000000000000000000" pitchFamily="2" charset="0"/>
                <a:cs typeface="NikoshBAN" panose="02000000000000000000" pitchFamily="2" charset="0"/>
              </a:rPr>
              <a:t> </a:t>
            </a:r>
            <a:r>
              <a:rPr lang="en-US" sz="2800" dirty="0" smtClean="0">
                <a:solidFill>
                  <a:schemeClr val="tx1"/>
                </a:solidFill>
                <a:latin typeface="NikoshBAN" panose="02000000000000000000" pitchFamily="2" charset="0"/>
                <a:cs typeface="NikoshBAN" panose="02000000000000000000" pitchFamily="2" charset="0"/>
              </a:rPr>
              <a:t>Note </a:t>
            </a:r>
            <a:r>
              <a:rPr lang="bn-BD" sz="2800" dirty="0" smtClean="0">
                <a:solidFill>
                  <a:schemeClr val="tx1"/>
                </a:solidFill>
                <a:latin typeface="NikoshBAN" panose="02000000000000000000" pitchFamily="2" charset="0"/>
                <a:cs typeface="NikoshBAN" panose="02000000000000000000" pitchFamily="2" charset="0"/>
              </a:rPr>
              <a:t>-</a:t>
            </a:r>
            <a:r>
              <a:rPr lang="en-US" sz="2800" dirty="0" smtClean="0">
                <a:solidFill>
                  <a:schemeClr val="tx1"/>
                </a:solidFill>
                <a:latin typeface="NikoshBAN" panose="02000000000000000000" pitchFamily="2" charset="0"/>
                <a:cs typeface="NikoshBAN" panose="02000000000000000000" pitchFamily="2" charset="0"/>
              </a:rPr>
              <a:t>এ </a:t>
            </a:r>
            <a:r>
              <a:rPr lang="en-US" sz="2800" dirty="0" err="1">
                <a:solidFill>
                  <a:schemeClr val="tx1"/>
                </a:solidFill>
                <a:latin typeface="NikoshBAN" panose="02000000000000000000" pitchFamily="2" charset="0"/>
                <a:cs typeface="NikoshBAN" panose="02000000000000000000" pitchFamily="2" charset="0"/>
              </a:rPr>
              <a:t>সংযোজন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হয়েছে</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আশা</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করি</a:t>
            </a:r>
            <a:r>
              <a:rPr lang="en-US" sz="2800" dirty="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সম্মানিত</a:t>
            </a:r>
            <a:r>
              <a:rPr lang="bn-BD"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শিক্ষকগণ</a:t>
            </a:r>
            <a:r>
              <a:rPr lang="en-US" sz="2800" dirty="0" smtClean="0">
                <a:solidFill>
                  <a:schemeClr val="tx1"/>
                </a:solidFill>
                <a:latin typeface="NikoshBAN" panose="02000000000000000000" pitchFamily="2" charset="0"/>
                <a:cs typeface="NikoshBAN" panose="02000000000000000000" pitchFamily="2" charset="0"/>
              </a:rPr>
              <a:t> </a:t>
            </a:r>
            <a:r>
              <a:rPr lang="bn-BD" sz="2800" dirty="0" smtClean="0">
                <a:solidFill>
                  <a:schemeClr val="tx1"/>
                </a:solidFill>
                <a:latin typeface="NikoshBAN" panose="02000000000000000000" pitchFamily="2" charset="0"/>
                <a:cs typeface="NikoshBAN" panose="02000000000000000000" pitchFamily="2" charset="0"/>
              </a:rPr>
              <a:t>অনুগ্রহপূর্বক </a:t>
            </a:r>
            <a:r>
              <a:rPr lang="en-US" sz="2800" dirty="0" err="1" smtClean="0">
                <a:solidFill>
                  <a:schemeClr val="tx1"/>
                </a:solidFill>
                <a:latin typeface="NikoshBAN" panose="02000000000000000000" pitchFamily="2" charset="0"/>
                <a:cs typeface="NikoshBAN" panose="02000000000000000000" pitchFamily="2" charset="0"/>
              </a:rPr>
              <a:t>পাঠটি</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উপস্থাপনের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পূর্বে</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উল্লেখিত</a:t>
            </a:r>
            <a:r>
              <a:rPr lang="en-US" sz="2800" dirty="0">
                <a:solidFill>
                  <a:schemeClr val="tx1"/>
                </a:solidFill>
                <a:latin typeface="NikoshBAN" panose="02000000000000000000" pitchFamily="2" charset="0"/>
                <a:cs typeface="NikoshBAN" panose="02000000000000000000" pitchFamily="2" charset="0"/>
              </a:rPr>
              <a:t> </a:t>
            </a:r>
            <a:r>
              <a:rPr lang="en-US" sz="2800" dirty="0" smtClean="0">
                <a:solidFill>
                  <a:schemeClr val="tx1"/>
                </a:solidFill>
                <a:latin typeface="NikoshBAN" panose="02000000000000000000" pitchFamily="2" charset="0"/>
                <a:cs typeface="NikoshBAN" panose="02000000000000000000" pitchFamily="2" charset="0"/>
              </a:rPr>
              <a:t>Note</a:t>
            </a:r>
            <a:r>
              <a:rPr lang="bn-BD"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দেখে</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নিবেন</a:t>
            </a:r>
            <a:r>
              <a:rPr lang="en-US" sz="2800" dirty="0" smtClean="0">
                <a:solidFill>
                  <a:schemeClr val="tx1"/>
                </a:solidFill>
                <a:latin typeface="NikoshBAN" panose="02000000000000000000" pitchFamily="2" charset="0"/>
                <a:cs typeface="NikoshBAN" panose="02000000000000000000" pitchFamily="2" charset="0"/>
              </a:rPr>
              <a:t>।</a:t>
            </a:r>
            <a:r>
              <a:rPr lang="bn-BD" sz="2800" dirty="0" smtClean="0">
                <a:solidFill>
                  <a:schemeClr val="tx1"/>
                </a:solidFill>
                <a:latin typeface="NikoshBAN" panose="02000000000000000000" pitchFamily="2" charset="0"/>
                <a:cs typeface="NikoshBAN" panose="02000000000000000000" pitchFamily="2" charset="0"/>
              </a:rPr>
              <a:t> এছাড়াও শিক্ষকগণ</a:t>
            </a:r>
            <a:r>
              <a:rPr lang="en-US" sz="2800" dirty="0" smtClean="0">
                <a:solidFill>
                  <a:schemeClr val="tx1"/>
                </a:solidFill>
                <a:latin typeface="NikoshBAN" panose="02000000000000000000" pitchFamily="2" charset="0"/>
                <a:cs typeface="NikoshBAN" panose="02000000000000000000" pitchFamily="2" charset="0"/>
              </a:rPr>
              <a:t> </a:t>
            </a:r>
            <a:r>
              <a:rPr lang="bn-BD" sz="2800" dirty="0" smtClean="0">
                <a:solidFill>
                  <a:schemeClr val="tx1"/>
                </a:solidFill>
                <a:latin typeface="NikoshBAN" panose="02000000000000000000" pitchFamily="2" charset="0"/>
                <a:cs typeface="NikoshBAN" panose="02000000000000000000" pitchFamily="2" charset="0"/>
              </a:rPr>
              <a:t>প্রয়োজনবোধে তার নিজস্ব কলাকৌশল প্রয়োগ করতে পারবেন।</a:t>
            </a:r>
            <a:endParaRPr lang="en-US" sz="2800" dirty="0">
              <a:solidFill>
                <a:schemeClr val="tx1"/>
              </a:solidFill>
              <a:latin typeface="NikoshBAN" panose="02000000000000000000" pitchFamily="2" charset="0"/>
              <a:cs typeface="NikoshBAN" panose="02000000000000000000" pitchFamily="2" charset="0"/>
            </a:endParaRPr>
          </a:p>
          <a:p>
            <a:pPr algn="ctr"/>
            <a:endParaRPr lang="en-US" sz="2800" dirty="0"/>
          </a:p>
        </p:txBody>
      </p:sp>
    </p:spTree>
    <p:extLst>
      <p:ext uri="{BB962C8B-B14F-4D97-AF65-F5344CB8AC3E}">
        <p14:creationId xmlns:p14="http://schemas.microsoft.com/office/powerpoint/2010/main" val="2781992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239486"/>
            <a:ext cx="3352800" cy="646331"/>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BD" sz="36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নতুন শব্দ ও বাক্যগঠন</a:t>
            </a:r>
            <a:endParaRPr lang="en-US" sz="3600" b="1" dirty="0">
              <a:ln w="11430">
                <a:solidFill>
                  <a:schemeClr val="tx1"/>
                </a:solidFill>
              </a:ln>
              <a:effectLst>
                <a:outerShdw blurRad="50800" dist="39000" dir="5460000" algn="tl">
                  <a:srgbClr val="000000">
                    <a:alpha val="38000"/>
                  </a:srgbClr>
                </a:outerShdw>
              </a:effectLst>
              <a:latin typeface="NikoshBAN" pitchFamily="2" charset="0"/>
              <a:cs typeface="NikoshBAN" pitchFamily="2" charset="0"/>
            </a:endParaRPr>
          </a:p>
        </p:txBody>
      </p:sp>
      <p:sp>
        <p:nvSpPr>
          <p:cNvPr id="5" name="Pentagon 4"/>
          <p:cNvSpPr/>
          <p:nvPr/>
        </p:nvSpPr>
        <p:spPr>
          <a:xfrm>
            <a:off x="381000" y="1676400"/>
            <a:ext cx="2819400" cy="609600"/>
          </a:xfrm>
          <a:prstGeom prst="homePlate">
            <a:avLst/>
          </a:prstGeom>
          <a:solidFill>
            <a:srgbClr val="FDCBE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ctr"/>
            <a:r>
              <a:rPr lang="bn-BD" sz="36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ডাগর ডাগর চোখ</a:t>
            </a:r>
            <a:endParaRPr lang="en-US" sz="36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7" name="TextBox 6"/>
          <p:cNvSpPr txBox="1"/>
          <p:nvPr/>
        </p:nvSpPr>
        <p:spPr>
          <a:xfrm>
            <a:off x="5867400" y="1649074"/>
            <a:ext cx="2743200" cy="584775"/>
          </a:xfrm>
          <a:prstGeom prst="rect">
            <a:avLst/>
          </a:prstGeom>
          <a:solidFill>
            <a:schemeClr val="accent3">
              <a:lumMod val="40000"/>
              <a:lumOff val="60000"/>
            </a:schemeClr>
          </a:solidFill>
          <a:ln>
            <a:solidFill>
              <a:srgbClr val="6C0000"/>
            </a:solidFill>
          </a:ln>
        </p:spPr>
        <p:txBody>
          <a:bodyPr wrap="square" rtlCol="0">
            <a:spAutoFit/>
            <a:scene3d>
              <a:camera prst="perspectiveFront"/>
              <a:lightRig rig="threePt" dir="t"/>
            </a:scene3d>
            <a:sp3d extrusionH="57150">
              <a:bevelT w="38100" h="38100" prst="angle"/>
            </a:sp3d>
          </a:bodyPr>
          <a:lstStyle/>
          <a:p>
            <a:pPr algn="just"/>
            <a:r>
              <a:rPr lang="bn-BD" sz="32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বড় বড় চোখ</a:t>
            </a:r>
            <a:endParaRPr lang="en-US" sz="32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8" name="Pentagon 7"/>
          <p:cNvSpPr/>
          <p:nvPr/>
        </p:nvSpPr>
        <p:spPr>
          <a:xfrm>
            <a:off x="374073" y="3276600"/>
            <a:ext cx="2667000" cy="609600"/>
          </a:xfrm>
          <a:prstGeom prst="homePlate">
            <a:avLst/>
          </a:prstGeom>
          <a:solidFill>
            <a:srgbClr val="FDCBE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ctr"/>
            <a:r>
              <a:rPr lang="bn-BD" sz="36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নাচানাচি</a:t>
            </a:r>
            <a:endParaRPr lang="en-US" sz="36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9" name="TextBox 8"/>
          <p:cNvSpPr txBox="1"/>
          <p:nvPr/>
        </p:nvSpPr>
        <p:spPr>
          <a:xfrm>
            <a:off x="5867400" y="3403311"/>
            <a:ext cx="2743200" cy="584775"/>
          </a:xfrm>
          <a:prstGeom prst="rect">
            <a:avLst/>
          </a:prstGeom>
          <a:solidFill>
            <a:schemeClr val="accent3">
              <a:lumMod val="40000"/>
              <a:lumOff val="60000"/>
            </a:schemeClr>
          </a:solidFill>
          <a:ln>
            <a:solidFill>
              <a:srgbClr val="6C0000"/>
            </a:solidFill>
          </a:ln>
        </p:spPr>
        <p:txBody>
          <a:bodyPr wrap="square" rtlCol="0">
            <a:spAutoFit/>
            <a:scene3d>
              <a:camera prst="perspectiveFront"/>
              <a:lightRig rig="threePt" dir="t"/>
            </a:scene3d>
            <a:sp3d extrusionH="57150">
              <a:bevelT w="38100" h="38100" prst="angle"/>
            </a:sp3d>
          </a:bodyPr>
          <a:lstStyle/>
          <a:p>
            <a:pPr algn="just"/>
            <a:r>
              <a:rPr lang="bn-BD" sz="32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লাফালাফি</a:t>
            </a:r>
            <a:endParaRPr lang="en-US" sz="32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10" name="Pentagon 9"/>
          <p:cNvSpPr/>
          <p:nvPr/>
        </p:nvSpPr>
        <p:spPr>
          <a:xfrm>
            <a:off x="387928" y="5231786"/>
            <a:ext cx="2667000" cy="609600"/>
          </a:xfrm>
          <a:prstGeom prst="homePlate">
            <a:avLst/>
          </a:prstGeom>
          <a:solidFill>
            <a:srgbClr val="FDCBE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ctr"/>
            <a:r>
              <a:rPr lang="bn-BD" sz="36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ফিরিস্তি</a:t>
            </a:r>
            <a:endParaRPr lang="en-US" sz="36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12" name="TextBox 11"/>
          <p:cNvSpPr txBox="1"/>
          <p:nvPr/>
        </p:nvSpPr>
        <p:spPr>
          <a:xfrm>
            <a:off x="5867400" y="5004904"/>
            <a:ext cx="2743200" cy="584775"/>
          </a:xfrm>
          <a:prstGeom prst="rect">
            <a:avLst/>
          </a:prstGeom>
          <a:solidFill>
            <a:schemeClr val="accent3">
              <a:lumMod val="40000"/>
              <a:lumOff val="60000"/>
            </a:schemeClr>
          </a:solidFill>
          <a:ln>
            <a:solidFill>
              <a:srgbClr val="6C0000"/>
            </a:solidFill>
          </a:ln>
        </p:spPr>
        <p:txBody>
          <a:bodyPr wrap="square" rtlCol="0">
            <a:spAutoFit/>
            <a:scene3d>
              <a:camera prst="perspectiveFront"/>
              <a:lightRig rig="threePt" dir="t"/>
            </a:scene3d>
            <a:sp3d extrusionH="57150">
              <a:bevelT w="38100" h="38100" prst="angle"/>
            </a:sp3d>
          </a:bodyPr>
          <a:lstStyle/>
          <a:p>
            <a:pPr algn="just"/>
            <a:r>
              <a:rPr lang="bn-BD" sz="32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তালিকা, ফর্দ</a:t>
            </a:r>
            <a:endParaRPr lang="en-US" sz="32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187" y="1004058"/>
            <a:ext cx="2398683" cy="1766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2187" y="4710851"/>
            <a:ext cx="2398683" cy="1651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9393" y="2935413"/>
            <a:ext cx="2364270" cy="1520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181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987776" y="349214"/>
            <a:ext cx="3048000" cy="830997"/>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একক কাজ</a:t>
            </a:r>
          </a:p>
        </p:txBody>
      </p:sp>
      <p:sp>
        <p:nvSpPr>
          <p:cNvPr id="5" name="TextBox 4"/>
          <p:cNvSpPr txBox="1"/>
          <p:nvPr/>
        </p:nvSpPr>
        <p:spPr>
          <a:xfrm>
            <a:off x="1197076" y="5105400"/>
            <a:ext cx="6629401" cy="1077218"/>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200" b="1" dirty="0" smtClean="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‘হৈ চৈ, দু-ক্রোশ, ক্ষতি, গচ্চা, ফিরিস্তি, মমতা’- শব্দগুলো দিয়ে একটি করে বাক্য তৈরি কর।</a:t>
            </a:r>
            <a:endParaRPr lang="en-US" sz="3200" b="1" dirty="0">
              <a:ln w="11430">
                <a:solidFill>
                  <a:srgbClr val="18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9240" y="1371600"/>
            <a:ext cx="4648200" cy="3486150"/>
          </a:xfrm>
          <a:prstGeom prst="ellipse">
            <a:avLst/>
          </a:prstGeom>
          <a:ln>
            <a:noFill/>
          </a:ln>
          <a:effectLst>
            <a:softEdge rad="112500"/>
          </a:effectLst>
        </p:spPr>
      </p:pic>
    </p:spTree>
    <p:extLst>
      <p:ext uri="{BB962C8B-B14F-4D97-AF65-F5344CB8AC3E}">
        <p14:creationId xmlns:p14="http://schemas.microsoft.com/office/powerpoint/2010/main" val="31140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1434" y="3071744"/>
            <a:ext cx="3207626" cy="3634304"/>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1" y="3170472"/>
            <a:ext cx="3733799" cy="3322237"/>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p:spPr>
      </p:pic>
      <p:sp>
        <p:nvSpPr>
          <p:cNvPr id="7" name="Oval Callout 6"/>
          <p:cNvSpPr/>
          <p:nvPr/>
        </p:nvSpPr>
        <p:spPr>
          <a:xfrm rot="262519">
            <a:off x="587273" y="281090"/>
            <a:ext cx="3993852" cy="2670807"/>
          </a:xfrm>
          <a:prstGeom prst="wedgeEllipseCallout">
            <a:avLst/>
          </a:prstGeom>
          <a:solidFill>
            <a:schemeClr val="accent3">
              <a:lumMod val="20000"/>
              <a:lumOff val="80000"/>
            </a:schemeClr>
          </a:solidFill>
          <a:ln>
            <a:solidFill>
              <a:srgbClr val="F78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4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পাঁচ বছরের ছেলে বিশু থেকে শুরু করে পুরো পরিবার লাল গরুর দাবিদার এবং গরুটি বিক্রি করতে রাজি নয়। </a:t>
            </a:r>
          </a:p>
        </p:txBody>
      </p:sp>
      <p:sp>
        <p:nvSpPr>
          <p:cNvPr id="9" name="Oval Callout 8"/>
          <p:cNvSpPr/>
          <p:nvPr/>
        </p:nvSpPr>
        <p:spPr>
          <a:xfrm rot="262519">
            <a:off x="4878129" y="261091"/>
            <a:ext cx="3731480" cy="2594194"/>
          </a:xfrm>
          <a:prstGeom prst="wedgeEllipseCallout">
            <a:avLst/>
          </a:prstGeom>
          <a:solidFill>
            <a:schemeClr val="accent3">
              <a:lumMod val="20000"/>
              <a:lumOff val="80000"/>
            </a:schemeClr>
          </a:solidFill>
          <a:ln>
            <a:solidFill>
              <a:srgbClr val="F78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নিধিরামের বউ ছেলেমেয়েদের নিয়ে পাশের বাড়িতে বেড়াতে যায় আর তখনই নিধিরাম গরুটি বিক্রির সুযোগ নেয় ।</a:t>
            </a:r>
          </a:p>
        </p:txBody>
      </p:sp>
    </p:spTree>
    <p:extLst>
      <p:ext uri="{BB962C8B-B14F-4D97-AF65-F5344CB8AC3E}">
        <p14:creationId xmlns:p14="http://schemas.microsoft.com/office/powerpoint/2010/main" val="34136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43997" y="255370"/>
            <a:ext cx="3644900" cy="3743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Up Arrow Callout 6"/>
          <p:cNvSpPr/>
          <p:nvPr/>
        </p:nvSpPr>
        <p:spPr>
          <a:xfrm>
            <a:off x="5918930" y="3977409"/>
            <a:ext cx="2819400" cy="2393947"/>
          </a:xfrm>
          <a:prstGeom prst="upArrowCallout">
            <a:avLst/>
          </a:prstGeom>
          <a:solidFill>
            <a:srgbClr val="F9AD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ctr"/>
            <a:r>
              <a:rPr lang="bn-BD" sz="36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দু-ক্রোশ দূর</a:t>
            </a:r>
            <a:endParaRPr lang="en-US" sz="36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8" name="Notched Right Arrow 7"/>
          <p:cNvSpPr/>
          <p:nvPr/>
        </p:nvSpPr>
        <p:spPr>
          <a:xfrm>
            <a:off x="4343400" y="4953000"/>
            <a:ext cx="1575530" cy="1066800"/>
          </a:xfrm>
          <a:prstGeom prst="notchedRightArrow">
            <a:avLst/>
          </a:prstGeom>
          <a:solidFill>
            <a:srgbClr val="F9AD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Callout 10"/>
          <p:cNvSpPr/>
          <p:nvPr/>
        </p:nvSpPr>
        <p:spPr>
          <a:xfrm rot="262519">
            <a:off x="516200" y="732011"/>
            <a:ext cx="4033128" cy="2790484"/>
          </a:xfrm>
          <a:prstGeom prst="wedgeEllipseCallout">
            <a:avLst/>
          </a:prstGeom>
          <a:solidFill>
            <a:schemeClr val="accent3">
              <a:lumMod val="20000"/>
              <a:lumOff val="80000"/>
            </a:schemeClr>
          </a:solidFill>
          <a:ln>
            <a:solidFill>
              <a:srgbClr val="F78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গরিব নিধিরাম মাত্র কুড়ি টাকায় দু-ক্রোশ দূরে সোনাকান্দা গ্রামে এক বুড়ো লোকের কাছে লাল গরুটাকে বিক্রি করে দেয়</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781" y="3733800"/>
            <a:ext cx="4287137" cy="2707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210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rot="262519">
            <a:off x="4667492" y="378376"/>
            <a:ext cx="4033128" cy="2790484"/>
          </a:xfrm>
          <a:prstGeom prst="wedgeEllipseCallout">
            <a:avLst/>
          </a:prstGeom>
          <a:solidFill>
            <a:schemeClr val="accent3">
              <a:lumMod val="20000"/>
              <a:lumOff val="80000"/>
            </a:schemeClr>
          </a:solidFill>
          <a:ln>
            <a:solidFill>
              <a:srgbClr val="F78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সাদা সরল মনের লাল গরুটা বুড়ো লোকটির সাথে ঘাস খেতে গেলেও তার সারা জনমের ভালোবাসার  লোকগুলোর কথা ভুলতে পারেনি।</a:t>
            </a:r>
          </a:p>
        </p:txBody>
      </p:sp>
      <p:sp>
        <p:nvSpPr>
          <p:cNvPr id="12" name="Left Arrow 11"/>
          <p:cNvSpPr/>
          <p:nvPr/>
        </p:nvSpPr>
        <p:spPr>
          <a:xfrm>
            <a:off x="4044426" y="4572000"/>
            <a:ext cx="1137173" cy="1026209"/>
          </a:xfrm>
          <a:prstGeom prst="leftArrow">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rot="5400000">
            <a:off x="1952361" y="2942964"/>
            <a:ext cx="819678" cy="1066800"/>
          </a:xfrm>
          <a:prstGeom prst="leftArrow">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5965" y="374472"/>
            <a:ext cx="2667001" cy="2580969"/>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145" y="3886204"/>
            <a:ext cx="3287281" cy="2585810"/>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935664" y="3778846"/>
            <a:ext cx="2939102" cy="2447231"/>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644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672150" y="746034"/>
            <a:ext cx="2180198" cy="2437048"/>
          </a:xfrm>
          <a:prstGeom prst="wedgeEllipseCallout">
            <a:avLst/>
          </a:prstGeom>
          <a:solidFill>
            <a:srgbClr val="F9ADE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ctr"/>
            <a:r>
              <a:rPr lang="bn-BD" sz="28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সাত-আট দিন পর</a:t>
            </a:r>
            <a:endParaRPr lang="en-US" sz="28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11" name="Left Arrow 10"/>
          <p:cNvSpPr/>
          <p:nvPr/>
        </p:nvSpPr>
        <p:spPr>
          <a:xfrm rot="10800000">
            <a:off x="1690255" y="4724399"/>
            <a:ext cx="734290" cy="928257"/>
          </a:xfrm>
          <a:prstGeom prst="leftArrow">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Callout 11"/>
          <p:cNvSpPr/>
          <p:nvPr/>
        </p:nvSpPr>
        <p:spPr>
          <a:xfrm>
            <a:off x="2403763" y="3196937"/>
            <a:ext cx="6373090" cy="3238501"/>
          </a:xfrm>
          <a:prstGeom prst="upArrowCallou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just"/>
            <a:r>
              <a:rPr lang="bn-BD" sz="36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 </a:t>
            </a:r>
            <a:r>
              <a:rPr lang="bn-BD" sz="32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গরুটি ছুটতে ছুটতে তার পুরনো মুনিবের কাছেই গিয়ে  লম্বা মুখটি নিধিরামের কাঁধের উপর তুলে দিয়ে বুঝিয়ে দিল মানুষ ভুল করলেও </a:t>
            </a:r>
            <a:r>
              <a:rPr lang="bn-BD" sz="32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প্রাণী </a:t>
            </a:r>
            <a:r>
              <a:rPr lang="bn-BD" sz="32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ভুল করে না।</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505200"/>
            <a:ext cx="1309255" cy="2895600"/>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353290"/>
            <a:ext cx="3733800" cy="2829792"/>
          </a:xfrm>
          <a:prstGeom prst="snip2DiagRect">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619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09" y="362891"/>
            <a:ext cx="4149436" cy="2894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245" y="362077"/>
            <a:ext cx="4229100" cy="2895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Up Arrow Callout 5"/>
          <p:cNvSpPr/>
          <p:nvPr/>
        </p:nvSpPr>
        <p:spPr>
          <a:xfrm>
            <a:off x="381000" y="3276600"/>
            <a:ext cx="8458200" cy="3238501"/>
          </a:xfrm>
          <a:prstGeom prst="upArrowCallout">
            <a:avLst/>
          </a:prstGeom>
          <a:solidFill>
            <a:srgbClr val="FCD0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just"/>
            <a:r>
              <a:rPr lang="bn-BD" sz="32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গরুটি মুখ ফুটে কথা বলতে না পারলেও তার ডাগর ডাগর চোখ দুটো ভালোবাসার দাবি জানিয়ে বলছে সে </a:t>
            </a:r>
            <a:r>
              <a:rPr lang="bn-BD" sz="32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নিধিরামের </a:t>
            </a:r>
            <a:r>
              <a:rPr lang="bn-BD" sz="32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পরিবারেরই এক অভিন্ন সদস্য। এই বাড়ির বাইরে তার পক্ষে থাকা সম্ভব নয়।</a:t>
            </a:r>
          </a:p>
        </p:txBody>
      </p:sp>
    </p:spTree>
    <p:extLst>
      <p:ext uri="{BB962C8B-B14F-4D97-AF65-F5344CB8AC3E}">
        <p14:creationId xmlns:p14="http://schemas.microsoft.com/office/powerpoint/2010/main" val="121801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Callout 7"/>
          <p:cNvSpPr/>
          <p:nvPr/>
        </p:nvSpPr>
        <p:spPr>
          <a:xfrm rot="262519">
            <a:off x="4744109" y="325560"/>
            <a:ext cx="4096791" cy="2670807"/>
          </a:xfrm>
          <a:prstGeom prst="wedgeEllipseCallout">
            <a:avLst/>
          </a:prstGeom>
          <a:solidFill>
            <a:srgbClr val="FDE3F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just"/>
            <a:r>
              <a:rPr lang="bn-BD" sz="2400" b="1" dirty="0">
                <a:ln w="11430">
                  <a:solidFill>
                    <a:schemeClr val="tx1"/>
                  </a:solidFill>
                </a:ln>
                <a:solidFill>
                  <a:schemeClr val="tx1"/>
                </a:solidFill>
                <a:effectLst>
                  <a:outerShdw blurRad="50800" dist="38100" dir="5400000" algn="t" rotWithShape="0">
                    <a:prstClr val="black">
                      <a:alpha val="40000"/>
                    </a:prstClr>
                  </a:outerShdw>
                </a:effectLst>
                <a:latin typeface="NikoshBAN" pitchFamily="2" charset="0"/>
                <a:cs typeface="NikoshBAN" pitchFamily="2" charset="0"/>
              </a:rPr>
              <a:t>গরুটি তার ভালোবাসার মধ্য দিয়েই নিধিরামের ভুলকে </a:t>
            </a:r>
            <a:r>
              <a:rPr lang="bn-BD" sz="2400" b="1" dirty="0" smtClean="0">
                <a:ln w="11430">
                  <a:solidFill>
                    <a:schemeClr val="tx1"/>
                  </a:solidFill>
                </a:ln>
                <a:solidFill>
                  <a:schemeClr val="tx1"/>
                </a:solidFill>
                <a:effectLst>
                  <a:outerShdw blurRad="50800" dist="38100" dir="5400000" algn="t" rotWithShape="0">
                    <a:prstClr val="black">
                      <a:alpha val="40000"/>
                    </a:prstClr>
                  </a:outerShdw>
                </a:effectLst>
                <a:latin typeface="NikoshBAN" pitchFamily="2" charset="0"/>
                <a:cs typeface="NikoshBAN" pitchFamily="2" charset="0"/>
              </a:rPr>
              <a:t>সংশোধিত </a:t>
            </a:r>
            <a:r>
              <a:rPr lang="bn-BD" sz="2400" b="1" dirty="0">
                <a:ln w="11430">
                  <a:solidFill>
                    <a:schemeClr val="tx1"/>
                  </a:solidFill>
                </a:ln>
                <a:solidFill>
                  <a:schemeClr val="tx1"/>
                </a:solidFill>
                <a:effectLst>
                  <a:outerShdw blurRad="50800" dist="38100" dir="5400000" algn="t" rotWithShape="0">
                    <a:prstClr val="black">
                      <a:alpha val="40000"/>
                    </a:prstClr>
                  </a:outerShdw>
                </a:effectLst>
                <a:latin typeface="NikoshBAN" pitchFamily="2" charset="0"/>
                <a:cs typeface="NikoshBAN" pitchFamily="2" charset="0"/>
              </a:rPr>
              <a:t>করতে সক্ষম </a:t>
            </a:r>
            <a:r>
              <a:rPr lang="bn-BD" sz="2400" b="1" dirty="0" smtClean="0">
                <a:ln w="11430">
                  <a:solidFill>
                    <a:schemeClr val="tx1"/>
                  </a:solidFill>
                </a:ln>
                <a:solidFill>
                  <a:schemeClr val="tx1"/>
                </a:solidFill>
                <a:effectLst>
                  <a:outerShdw blurRad="50800" dist="38100" dir="5400000" algn="t" rotWithShape="0">
                    <a:prstClr val="black">
                      <a:alpha val="40000"/>
                    </a:prstClr>
                  </a:outerShdw>
                </a:effectLst>
                <a:latin typeface="NikoshBAN" pitchFamily="2" charset="0"/>
                <a:cs typeface="NikoshBAN" pitchFamily="2" charset="0"/>
              </a:rPr>
              <a:t>হয় এবং সে তার পূর্বের বাড়ি ও মানুষ ফিরে পায়।</a:t>
            </a:r>
            <a:endParaRPr lang="bn-BD" sz="2400" b="1" dirty="0">
              <a:ln w="11430">
                <a:solidFill>
                  <a:schemeClr val="tx1"/>
                </a:solidFill>
              </a:ln>
              <a:solidFill>
                <a:schemeClr val="tx1"/>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3" name="Left Arrow 2"/>
          <p:cNvSpPr/>
          <p:nvPr/>
        </p:nvSpPr>
        <p:spPr>
          <a:xfrm>
            <a:off x="3316528" y="4571999"/>
            <a:ext cx="1299015" cy="1134595"/>
          </a:xfrm>
          <a:prstGeom prst="lef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rot="5400000">
            <a:off x="1511161" y="2932987"/>
            <a:ext cx="673377" cy="1104900"/>
          </a:xfrm>
          <a:prstGeom prst="lef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50673"/>
            <a:ext cx="2895600" cy="2726848"/>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6851" r="14530"/>
          <a:stretch/>
        </p:blipFill>
        <p:spPr>
          <a:xfrm>
            <a:off x="436418" y="809311"/>
            <a:ext cx="2912768" cy="2318654"/>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3276600"/>
            <a:ext cx="4139164" cy="3297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548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0500" y="5410200"/>
            <a:ext cx="6464300" cy="954107"/>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গরুটি ফিরে আসায় বাড়িসুদ্ধ আনন্দের হৈ চৈ পড়লেও নিধিরাম মাথা নিচু করে চুপ করেই রইল।</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0" y="381000"/>
            <a:ext cx="62992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678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95400" y="5347837"/>
            <a:ext cx="6359236" cy="954107"/>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 গরুটি তার পুরনো মুনিবের বাড়িতে ছুটতে ছুটতে চলে আসার চারটি কারণ জোড়ায় আলোচনা করে লেখ।</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564" y="1371600"/>
            <a:ext cx="4495800" cy="3642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3186545" y="304800"/>
            <a:ext cx="3048000" cy="830997"/>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জোড়ায় কাজ</a:t>
            </a:r>
          </a:p>
        </p:txBody>
      </p:sp>
    </p:spTree>
    <p:extLst>
      <p:ext uri="{BB962C8B-B14F-4D97-AF65-F5344CB8AC3E}">
        <p14:creationId xmlns:p14="http://schemas.microsoft.com/office/powerpoint/2010/main" val="21808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52400"/>
            <a:ext cx="8839201" cy="65532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12" name="Picture 11" descr="etyu.gif"/>
          <p:cNvPicPr>
            <a:picLocks noChangeAspect="1"/>
          </p:cNvPicPr>
          <p:nvPr/>
        </p:nvPicPr>
        <p:blipFill>
          <a:blip r:embed="rId4"/>
          <a:stretch>
            <a:fillRect/>
          </a:stretch>
        </p:blipFill>
        <p:spPr>
          <a:xfrm>
            <a:off x="1380173" y="4511291"/>
            <a:ext cx="2037573" cy="2194309"/>
          </a:xfrm>
          <a:prstGeom prst="rect">
            <a:avLst/>
          </a:prstGeom>
        </p:spPr>
      </p:pic>
      <p:pic>
        <p:nvPicPr>
          <p:cNvPr id="13" name="Picture 12" descr="graphics-flowers-068253.gif"/>
          <p:cNvPicPr>
            <a:picLocks noChangeAspect="1"/>
          </p:cNvPicPr>
          <p:nvPr/>
        </p:nvPicPr>
        <p:blipFill>
          <a:blip r:embed="rId5"/>
          <a:stretch>
            <a:fillRect/>
          </a:stretch>
        </p:blipFill>
        <p:spPr>
          <a:xfrm>
            <a:off x="-187036" y="5715000"/>
            <a:ext cx="3333502" cy="1032161"/>
          </a:xfrm>
          <a:prstGeom prst="rect">
            <a:avLst/>
          </a:prstGeom>
        </p:spPr>
      </p:pic>
      <p:pic>
        <p:nvPicPr>
          <p:cNvPr id="14" name="Picture 13" descr="graphics-flowers-068253.gif"/>
          <p:cNvPicPr>
            <a:picLocks noChangeAspect="1"/>
          </p:cNvPicPr>
          <p:nvPr/>
        </p:nvPicPr>
        <p:blipFill>
          <a:blip r:embed="rId5"/>
          <a:stretch>
            <a:fillRect/>
          </a:stretch>
        </p:blipFill>
        <p:spPr>
          <a:xfrm>
            <a:off x="2398959" y="5715000"/>
            <a:ext cx="3333502" cy="1032161"/>
          </a:xfrm>
          <a:prstGeom prst="rect">
            <a:avLst/>
          </a:prstGeom>
        </p:spPr>
      </p:pic>
      <p:pic>
        <p:nvPicPr>
          <p:cNvPr id="15" name="Picture 14" descr="graphics-flowers-068253.gif"/>
          <p:cNvPicPr>
            <a:picLocks noChangeAspect="1"/>
          </p:cNvPicPr>
          <p:nvPr/>
        </p:nvPicPr>
        <p:blipFill>
          <a:blip r:embed="rId5"/>
          <a:stretch>
            <a:fillRect/>
          </a:stretch>
        </p:blipFill>
        <p:spPr>
          <a:xfrm>
            <a:off x="6000663" y="5714999"/>
            <a:ext cx="3333502" cy="1032161"/>
          </a:xfrm>
          <a:prstGeom prst="rect">
            <a:avLst/>
          </a:prstGeom>
        </p:spPr>
      </p:pic>
      <p:pic>
        <p:nvPicPr>
          <p:cNvPr id="16" name="Picture 15" descr="graphics-flowers-786354.gif"/>
          <p:cNvPicPr>
            <a:picLocks noChangeAspect="1"/>
          </p:cNvPicPr>
          <p:nvPr/>
        </p:nvPicPr>
        <p:blipFill>
          <a:blip r:embed="rId6"/>
          <a:stretch>
            <a:fillRect/>
          </a:stretch>
        </p:blipFill>
        <p:spPr>
          <a:xfrm rot="771529">
            <a:off x="320838" y="3182202"/>
            <a:ext cx="904875" cy="2668515"/>
          </a:xfrm>
          <a:prstGeom prst="rect">
            <a:avLst/>
          </a:prstGeom>
        </p:spPr>
      </p:pic>
      <p:pic>
        <p:nvPicPr>
          <p:cNvPr id="17" name="Picture 16" descr="graphics-flowers-786354.gif"/>
          <p:cNvPicPr>
            <a:picLocks noChangeAspect="1"/>
          </p:cNvPicPr>
          <p:nvPr/>
        </p:nvPicPr>
        <p:blipFill>
          <a:blip r:embed="rId6"/>
          <a:stretch>
            <a:fillRect/>
          </a:stretch>
        </p:blipFill>
        <p:spPr>
          <a:xfrm rot="771529">
            <a:off x="3181191" y="4046565"/>
            <a:ext cx="904875" cy="2668515"/>
          </a:xfrm>
          <a:prstGeom prst="rect">
            <a:avLst/>
          </a:prstGeom>
        </p:spPr>
      </p:pic>
      <p:pic>
        <p:nvPicPr>
          <p:cNvPr id="18" name="Picture 17" descr="graphics-flowers-786354.gif"/>
          <p:cNvPicPr>
            <a:picLocks noChangeAspect="1"/>
          </p:cNvPicPr>
          <p:nvPr/>
        </p:nvPicPr>
        <p:blipFill>
          <a:blip r:embed="rId6"/>
          <a:stretch>
            <a:fillRect/>
          </a:stretch>
        </p:blipFill>
        <p:spPr>
          <a:xfrm rot="771529">
            <a:off x="5695211" y="3809104"/>
            <a:ext cx="904875" cy="2668515"/>
          </a:xfrm>
          <a:prstGeom prst="rect">
            <a:avLst/>
          </a:prstGeom>
        </p:spPr>
      </p:pic>
      <p:pic>
        <p:nvPicPr>
          <p:cNvPr id="20" name="Picture 19" descr="graphics-flowers-786354.gif"/>
          <p:cNvPicPr>
            <a:picLocks noChangeAspect="1"/>
          </p:cNvPicPr>
          <p:nvPr/>
        </p:nvPicPr>
        <p:blipFill>
          <a:blip r:embed="rId6"/>
          <a:stretch>
            <a:fillRect/>
          </a:stretch>
        </p:blipFill>
        <p:spPr>
          <a:xfrm rot="771529">
            <a:off x="4219152" y="3736467"/>
            <a:ext cx="904875" cy="2668515"/>
          </a:xfrm>
          <a:prstGeom prst="rect">
            <a:avLst/>
          </a:prstGeom>
        </p:spPr>
      </p:pic>
      <p:pic>
        <p:nvPicPr>
          <p:cNvPr id="23" name="Picture 22" descr="graphics-flowers-786354.gif"/>
          <p:cNvPicPr>
            <a:picLocks noChangeAspect="1"/>
          </p:cNvPicPr>
          <p:nvPr/>
        </p:nvPicPr>
        <p:blipFill>
          <a:blip r:embed="rId6"/>
          <a:stretch>
            <a:fillRect/>
          </a:stretch>
        </p:blipFill>
        <p:spPr>
          <a:xfrm rot="771529">
            <a:off x="927736" y="4054149"/>
            <a:ext cx="904875" cy="2063624"/>
          </a:xfrm>
          <a:prstGeom prst="rect">
            <a:avLst/>
          </a:prstGeom>
        </p:spPr>
      </p:pic>
      <p:pic>
        <p:nvPicPr>
          <p:cNvPr id="24" name="Picture 23" descr="graphics-flowers-068253.gif"/>
          <p:cNvPicPr>
            <a:picLocks noChangeAspect="1"/>
          </p:cNvPicPr>
          <p:nvPr/>
        </p:nvPicPr>
        <p:blipFill>
          <a:blip r:embed="rId5"/>
          <a:stretch>
            <a:fillRect/>
          </a:stretch>
        </p:blipFill>
        <p:spPr>
          <a:xfrm>
            <a:off x="4429056" y="5673439"/>
            <a:ext cx="3333502" cy="1032161"/>
          </a:xfrm>
          <a:prstGeom prst="rect">
            <a:avLst/>
          </a:prstGeom>
        </p:spPr>
      </p:pic>
      <p:pic>
        <p:nvPicPr>
          <p:cNvPr id="25" name="Picture 24" descr="etyu.gif"/>
          <p:cNvPicPr>
            <a:picLocks noChangeAspect="1"/>
          </p:cNvPicPr>
          <p:nvPr/>
        </p:nvPicPr>
        <p:blipFill>
          <a:blip r:embed="rId4"/>
          <a:stretch>
            <a:fillRect/>
          </a:stretch>
        </p:blipFill>
        <p:spPr>
          <a:xfrm>
            <a:off x="2895599" y="4474982"/>
            <a:ext cx="2037573" cy="2194309"/>
          </a:xfrm>
          <a:prstGeom prst="rect">
            <a:avLst/>
          </a:prstGeom>
        </p:spPr>
      </p:pic>
      <p:pic>
        <p:nvPicPr>
          <p:cNvPr id="26" name="Picture 25" descr="etyu.gif"/>
          <p:cNvPicPr>
            <a:picLocks noChangeAspect="1"/>
          </p:cNvPicPr>
          <p:nvPr/>
        </p:nvPicPr>
        <p:blipFill>
          <a:blip r:embed="rId4"/>
          <a:stretch>
            <a:fillRect/>
          </a:stretch>
        </p:blipFill>
        <p:spPr>
          <a:xfrm>
            <a:off x="4248926" y="4550205"/>
            <a:ext cx="2037573" cy="2194309"/>
          </a:xfrm>
          <a:prstGeom prst="rect">
            <a:avLst/>
          </a:prstGeom>
        </p:spPr>
      </p:pic>
      <p:pic>
        <p:nvPicPr>
          <p:cNvPr id="29" name="Picture 28" descr="etyu.gif"/>
          <p:cNvPicPr>
            <a:picLocks noChangeAspect="1"/>
          </p:cNvPicPr>
          <p:nvPr/>
        </p:nvPicPr>
        <p:blipFill>
          <a:blip r:embed="rId4"/>
          <a:stretch>
            <a:fillRect/>
          </a:stretch>
        </p:blipFill>
        <p:spPr>
          <a:xfrm>
            <a:off x="361386" y="4452445"/>
            <a:ext cx="2037573" cy="2194309"/>
          </a:xfrm>
          <a:prstGeom prst="rect">
            <a:avLst/>
          </a:prstGeom>
        </p:spPr>
      </p:pic>
      <p:pic>
        <p:nvPicPr>
          <p:cNvPr id="30" name="Picture 29" descr="etyu.gif"/>
          <p:cNvPicPr>
            <a:picLocks noChangeAspect="1"/>
          </p:cNvPicPr>
          <p:nvPr/>
        </p:nvPicPr>
        <p:blipFill>
          <a:blip r:embed="rId4"/>
          <a:stretch>
            <a:fillRect/>
          </a:stretch>
        </p:blipFill>
        <p:spPr>
          <a:xfrm>
            <a:off x="0" y="3731418"/>
            <a:ext cx="2037573" cy="2194309"/>
          </a:xfrm>
          <a:prstGeom prst="rect">
            <a:avLst/>
          </a:prstGeom>
        </p:spPr>
      </p:pic>
      <p:pic>
        <p:nvPicPr>
          <p:cNvPr id="35" name="Picture 34" descr="graphics-flowers-786354.gif"/>
          <p:cNvPicPr>
            <a:picLocks noChangeAspect="1"/>
          </p:cNvPicPr>
          <p:nvPr/>
        </p:nvPicPr>
        <p:blipFill>
          <a:blip r:embed="rId6"/>
          <a:stretch>
            <a:fillRect/>
          </a:stretch>
        </p:blipFill>
        <p:spPr>
          <a:xfrm rot="771529">
            <a:off x="6914992" y="3993790"/>
            <a:ext cx="904875" cy="2668515"/>
          </a:xfrm>
          <a:prstGeom prst="rect">
            <a:avLst/>
          </a:prstGeom>
        </p:spPr>
      </p:pic>
      <p:pic>
        <p:nvPicPr>
          <p:cNvPr id="45" name="Picture 44" descr="graphics-flowers-786354.gif"/>
          <p:cNvPicPr>
            <a:picLocks noChangeAspect="1"/>
          </p:cNvPicPr>
          <p:nvPr/>
        </p:nvPicPr>
        <p:blipFill>
          <a:blip r:embed="rId6"/>
          <a:stretch>
            <a:fillRect/>
          </a:stretch>
        </p:blipFill>
        <p:spPr>
          <a:xfrm rot="771529">
            <a:off x="7801133" y="4122257"/>
            <a:ext cx="904875" cy="2668515"/>
          </a:xfrm>
          <a:prstGeom prst="rect">
            <a:avLst/>
          </a:prstGeom>
        </p:spPr>
      </p:pic>
      <p:pic>
        <p:nvPicPr>
          <p:cNvPr id="47" name="Picture 46" descr="graphics-flowers-786354.gif"/>
          <p:cNvPicPr>
            <a:picLocks noChangeAspect="1"/>
          </p:cNvPicPr>
          <p:nvPr/>
        </p:nvPicPr>
        <p:blipFill>
          <a:blip r:embed="rId6"/>
          <a:stretch>
            <a:fillRect/>
          </a:stretch>
        </p:blipFill>
        <p:spPr>
          <a:xfrm rot="771529">
            <a:off x="2571300" y="3696926"/>
            <a:ext cx="904875" cy="2668515"/>
          </a:xfrm>
          <a:prstGeom prst="rect">
            <a:avLst/>
          </a:prstGeom>
        </p:spPr>
      </p:pic>
      <p:pic>
        <p:nvPicPr>
          <p:cNvPr id="50" name="Picture 49" descr="graphics-flowers-786354.gif"/>
          <p:cNvPicPr>
            <a:picLocks noChangeAspect="1"/>
          </p:cNvPicPr>
          <p:nvPr/>
        </p:nvPicPr>
        <p:blipFill>
          <a:blip r:embed="rId6"/>
          <a:stretch>
            <a:fillRect/>
          </a:stretch>
        </p:blipFill>
        <p:spPr>
          <a:xfrm rot="771529">
            <a:off x="1304378" y="4047030"/>
            <a:ext cx="904875" cy="2668515"/>
          </a:xfrm>
          <a:prstGeom prst="rect">
            <a:avLst/>
          </a:prstGeom>
        </p:spPr>
      </p:pic>
      <p:pic>
        <p:nvPicPr>
          <p:cNvPr id="60" name="Picture 59" descr="etyu.gif"/>
          <p:cNvPicPr>
            <a:picLocks noChangeAspect="1"/>
          </p:cNvPicPr>
          <p:nvPr/>
        </p:nvPicPr>
        <p:blipFill>
          <a:blip r:embed="rId4"/>
          <a:stretch>
            <a:fillRect/>
          </a:stretch>
        </p:blipFill>
        <p:spPr>
          <a:xfrm>
            <a:off x="5732461" y="4474983"/>
            <a:ext cx="2037573" cy="2194309"/>
          </a:xfrm>
          <a:prstGeom prst="rect">
            <a:avLst/>
          </a:prstGeom>
        </p:spPr>
      </p:pic>
      <p:pic>
        <p:nvPicPr>
          <p:cNvPr id="61" name="Picture 60" descr="etyu.gif"/>
          <p:cNvPicPr>
            <a:picLocks noChangeAspect="1"/>
          </p:cNvPicPr>
          <p:nvPr/>
        </p:nvPicPr>
        <p:blipFill>
          <a:blip r:embed="rId4"/>
          <a:stretch>
            <a:fillRect/>
          </a:stretch>
        </p:blipFill>
        <p:spPr>
          <a:xfrm>
            <a:off x="6898578" y="4303530"/>
            <a:ext cx="2037573" cy="2194309"/>
          </a:xfrm>
          <a:prstGeom prst="rect">
            <a:avLst/>
          </a:prstGeom>
        </p:spPr>
      </p:pic>
      <p:pic>
        <p:nvPicPr>
          <p:cNvPr id="62" name="Picture 61" descr="hgjk.gif"/>
          <p:cNvPicPr>
            <a:picLocks noChangeAspect="1"/>
          </p:cNvPicPr>
          <p:nvPr/>
        </p:nvPicPr>
        <p:blipFill>
          <a:blip r:embed="rId7"/>
          <a:stretch>
            <a:fillRect/>
          </a:stretch>
        </p:blipFill>
        <p:spPr>
          <a:xfrm>
            <a:off x="6766855" y="2294309"/>
            <a:ext cx="2301018" cy="3106375"/>
          </a:xfrm>
          <a:prstGeom prst="rect">
            <a:avLst/>
          </a:prstGeom>
        </p:spPr>
      </p:pic>
      <p:pic>
        <p:nvPicPr>
          <p:cNvPr id="63" name="Picture 62" descr="hgjk.gif"/>
          <p:cNvPicPr>
            <a:picLocks noChangeAspect="1"/>
          </p:cNvPicPr>
          <p:nvPr/>
        </p:nvPicPr>
        <p:blipFill>
          <a:blip r:embed="rId7"/>
          <a:stretch>
            <a:fillRect/>
          </a:stretch>
        </p:blipFill>
        <p:spPr>
          <a:xfrm>
            <a:off x="6516905" y="2921794"/>
            <a:ext cx="2301018" cy="3106375"/>
          </a:xfrm>
          <a:prstGeom prst="rect">
            <a:avLst/>
          </a:prstGeom>
        </p:spPr>
      </p:pic>
      <p:pic>
        <p:nvPicPr>
          <p:cNvPr id="64" name="Picture 63" descr="hgjk.gif"/>
          <p:cNvPicPr>
            <a:picLocks noChangeAspect="1"/>
          </p:cNvPicPr>
          <p:nvPr/>
        </p:nvPicPr>
        <p:blipFill>
          <a:blip r:embed="rId7"/>
          <a:stretch>
            <a:fillRect/>
          </a:stretch>
        </p:blipFill>
        <p:spPr>
          <a:xfrm>
            <a:off x="7283612" y="2294309"/>
            <a:ext cx="1825202" cy="2464023"/>
          </a:xfrm>
          <a:prstGeom prst="rect">
            <a:avLst/>
          </a:prstGeom>
        </p:spPr>
      </p:pic>
      <p:sp>
        <p:nvSpPr>
          <p:cNvPr id="67" name="Rectangle 66"/>
          <p:cNvSpPr/>
          <p:nvPr/>
        </p:nvSpPr>
        <p:spPr>
          <a:xfrm>
            <a:off x="2211942" y="573296"/>
            <a:ext cx="4434227" cy="378565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bn-BD" sz="8000" b="1" dirty="0" smtClean="0">
                <a:ln w="11430">
                  <a:solidFill>
                    <a:srgbClr val="C00000"/>
                  </a:solidFill>
                </a:ln>
                <a:solidFill>
                  <a:srgbClr val="FFC000"/>
                </a:solidFill>
                <a:effectLst>
                  <a:outerShdw blurRad="50800" dist="39000" dir="5460000" algn="tl">
                    <a:srgbClr val="000000">
                      <a:alpha val="38000"/>
                    </a:srgbClr>
                  </a:outerShdw>
                </a:effectLst>
                <a:latin typeface="NikoshBAN" pitchFamily="2" charset="0"/>
                <a:cs typeface="NikoshBAN" pitchFamily="2" charset="0"/>
              </a:rPr>
              <a:t>অনেক অনেক</a:t>
            </a:r>
          </a:p>
          <a:p>
            <a:pPr algn="ctr"/>
            <a:r>
              <a:rPr lang="bn-BD" sz="8000" b="1" dirty="0" smtClean="0">
                <a:ln w="11430">
                  <a:solidFill>
                    <a:srgbClr val="C00000"/>
                  </a:solidFill>
                </a:ln>
                <a:solidFill>
                  <a:srgbClr val="FFC000"/>
                </a:solidFill>
                <a:effectLst>
                  <a:outerShdw blurRad="50800" dist="39000" dir="5460000" algn="tl">
                    <a:srgbClr val="000000">
                      <a:alpha val="38000"/>
                    </a:srgbClr>
                  </a:outerShdw>
                </a:effectLst>
                <a:latin typeface="NikoshBAN" pitchFamily="2" charset="0"/>
                <a:cs typeface="NikoshBAN" pitchFamily="2" charset="0"/>
              </a:rPr>
              <a:t> </a:t>
            </a:r>
            <a:r>
              <a:rPr lang="bn-BD" sz="8000" b="1" dirty="0" smtClean="0">
                <a:ln w="11430">
                  <a:solidFill>
                    <a:srgbClr val="00B050"/>
                  </a:solidFill>
                </a:ln>
                <a:solidFill>
                  <a:srgbClr val="FFC000"/>
                </a:solidFill>
                <a:effectLst>
                  <a:outerShdw blurRad="50800" dist="39000" dir="5460000" algn="tl">
                    <a:srgbClr val="000000">
                      <a:alpha val="38000"/>
                    </a:srgbClr>
                  </a:outerShdw>
                </a:effectLst>
                <a:latin typeface="NikoshBAN" pitchFamily="2" charset="0"/>
                <a:cs typeface="NikoshBAN" pitchFamily="2" charset="0"/>
              </a:rPr>
              <a:t>শুভেচ্ছা</a:t>
            </a:r>
          </a:p>
          <a:p>
            <a:pPr algn="ctr"/>
            <a:endParaRPr lang="en-US" sz="8000" b="1" cap="none" spc="0" dirty="0">
              <a:ln w="11430">
                <a:solidFill>
                  <a:srgbClr val="C00000"/>
                </a:solidFill>
              </a:ln>
              <a:solidFill>
                <a:srgbClr val="FFC000"/>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68" name="Picture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7489"/>
            <a:ext cx="4671589" cy="7122768"/>
          </a:xfrm>
          <a:prstGeom prst="rect">
            <a:avLst/>
          </a:prstGeom>
        </p:spPr>
      </p:pic>
      <p:pic>
        <p:nvPicPr>
          <p:cNvPr id="69" name="Picture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4540411" y="-31603"/>
            <a:ext cx="4649096" cy="7115845"/>
          </a:xfrm>
          <a:prstGeom prst="rect">
            <a:avLst/>
          </a:prstGeom>
        </p:spPr>
      </p:pic>
    </p:spTree>
    <p:extLst>
      <p:ext uri="{BB962C8B-B14F-4D97-AF65-F5344CB8AC3E}">
        <p14:creationId xmlns:p14="http://schemas.microsoft.com/office/powerpoint/2010/main" val="39993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6000"/>
                                        <p:tgtEl>
                                          <p:spTgt spid="68"/>
                                        </p:tgtEl>
                                        <p:attrNameLst>
                                          <p:attrName>ppt_x</p:attrName>
                                        </p:attrNameLst>
                                      </p:cBhvr>
                                      <p:tavLst>
                                        <p:tav tm="0">
                                          <p:val>
                                            <p:strVal val="ppt_x"/>
                                          </p:val>
                                        </p:tav>
                                        <p:tav tm="100000">
                                          <p:val>
                                            <p:strVal val="0-ppt_w/2"/>
                                          </p:val>
                                        </p:tav>
                                      </p:tavLst>
                                    </p:anim>
                                    <p:anim calcmode="lin" valueType="num">
                                      <p:cBhvr additive="base">
                                        <p:cTn id="7" dur="6000"/>
                                        <p:tgtEl>
                                          <p:spTgt spid="68"/>
                                        </p:tgtEl>
                                        <p:attrNameLst>
                                          <p:attrName>ppt_y</p:attrName>
                                        </p:attrNameLst>
                                      </p:cBhvr>
                                      <p:tavLst>
                                        <p:tav tm="0">
                                          <p:val>
                                            <p:strVal val="ppt_y"/>
                                          </p:val>
                                        </p:tav>
                                        <p:tav tm="100000">
                                          <p:val>
                                            <p:strVal val="ppt_y"/>
                                          </p:val>
                                        </p:tav>
                                      </p:tavLst>
                                    </p:anim>
                                    <p:set>
                                      <p:cBhvr>
                                        <p:cTn id="8" dur="1" fill="hold">
                                          <p:stCondLst>
                                            <p:cond delay="5999"/>
                                          </p:stCondLst>
                                        </p:cTn>
                                        <p:tgtEl>
                                          <p:spTgt spid="68"/>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6000"/>
                                        <p:tgtEl>
                                          <p:spTgt spid="69"/>
                                        </p:tgtEl>
                                        <p:attrNameLst>
                                          <p:attrName>ppt_x</p:attrName>
                                        </p:attrNameLst>
                                      </p:cBhvr>
                                      <p:tavLst>
                                        <p:tav tm="0">
                                          <p:val>
                                            <p:strVal val="ppt_x"/>
                                          </p:val>
                                        </p:tav>
                                        <p:tav tm="100000">
                                          <p:val>
                                            <p:strVal val="1+ppt_w/2"/>
                                          </p:val>
                                        </p:tav>
                                      </p:tavLst>
                                    </p:anim>
                                    <p:anim calcmode="lin" valueType="num">
                                      <p:cBhvr additive="base">
                                        <p:cTn id="11" dur="6000"/>
                                        <p:tgtEl>
                                          <p:spTgt spid="69"/>
                                        </p:tgtEl>
                                        <p:attrNameLst>
                                          <p:attrName>ppt_y</p:attrName>
                                        </p:attrNameLst>
                                      </p:cBhvr>
                                      <p:tavLst>
                                        <p:tav tm="0">
                                          <p:val>
                                            <p:strVal val="ppt_y"/>
                                          </p:val>
                                        </p:tav>
                                        <p:tav tm="100000">
                                          <p:val>
                                            <p:strVal val="ppt_y"/>
                                          </p:val>
                                        </p:tav>
                                      </p:tavLst>
                                    </p:anim>
                                    <p:set>
                                      <p:cBhvr>
                                        <p:cTn id="12" dur="1" fill="hold">
                                          <p:stCondLst>
                                            <p:cond delay="5999"/>
                                          </p:stCondLst>
                                        </p:cTn>
                                        <p:tgtEl>
                                          <p:spTgt spid="69"/>
                                        </p:tgtEl>
                                        <p:attrNameLst>
                                          <p:attrName>style.visibility</p:attrName>
                                        </p:attrNameLst>
                                      </p:cBhvr>
                                      <p:to>
                                        <p:strVal val="hidden"/>
                                      </p:to>
                                    </p:set>
                                  </p:childTnLst>
                                </p:cTn>
                              </p:par>
                              <p:par>
                                <p:cTn id="13" presetID="41" presetClass="entr" presetSubtype="0" repeatCount="2000" fill="hold" grpId="0" nodeType="withEffect">
                                  <p:stCondLst>
                                    <p:cond delay="0"/>
                                  </p:stCondLst>
                                  <p:iterate type="lt">
                                    <p:tmPct val="10000"/>
                                  </p:iterate>
                                  <p:childTnLst>
                                    <p:set>
                                      <p:cBhvr>
                                        <p:cTn id="14" dur="1" fill="hold">
                                          <p:stCondLst>
                                            <p:cond delay="0"/>
                                          </p:stCondLst>
                                        </p:cTn>
                                        <p:tgtEl>
                                          <p:spTgt spid="67"/>
                                        </p:tgtEl>
                                        <p:attrNameLst>
                                          <p:attrName>style.visibility</p:attrName>
                                        </p:attrNameLst>
                                      </p:cBhvr>
                                      <p:to>
                                        <p:strVal val="visible"/>
                                      </p:to>
                                    </p:set>
                                    <p:anim calcmode="lin" valueType="num">
                                      <p:cBhvr>
                                        <p:cTn id="15" dur="2000" fill="hold"/>
                                        <p:tgtEl>
                                          <p:spTgt spid="67"/>
                                        </p:tgtEl>
                                        <p:attrNameLst>
                                          <p:attrName>ppt_x</p:attrName>
                                        </p:attrNameLst>
                                      </p:cBhvr>
                                      <p:tavLst>
                                        <p:tav tm="0">
                                          <p:val>
                                            <p:strVal val="#ppt_x"/>
                                          </p:val>
                                        </p:tav>
                                        <p:tav tm="50000">
                                          <p:val>
                                            <p:strVal val="#ppt_x+.1"/>
                                          </p:val>
                                        </p:tav>
                                        <p:tav tm="100000">
                                          <p:val>
                                            <p:strVal val="#ppt_x"/>
                                          </p:val>
                                        </p:tav>
                                      </p:tavLst>
                                    </p:anim>
                                    <p:anim calcmode="lin" valueType="num">
                                      <p:cBhvr>
                                        <p:cTn id="16" dur="2000" fill="hold"/>
                                        <p:tgtEl>
                                          <p:spTgt spid="67"/>
                                        </p:tgtEl>
                                        <p:attrNameLst>
                                          <p:attrName>ppt_y</p:attrName>
                                        </p:attrNameLst>
                                      </p:cBhvr>
                                      <p:tavLst>
                                        <p:tav tm="0">
                                          <p:val>
                                            <p:strVal val="#ppt_y"/>
                                          </p:val>
                                        </p:tav>
                                        <p:tav tm="100000">
                                          <p:val>
                                            <p:strVal val="#ppt_y"/>
                                          </p:val>
                                        </p:tav>
                                      </p:tavLst>
                                    </p:anim>
                                    <p:anim calcmode="lin" valueType="num">
                                      <p:cBhvr>
                                        <p:cTn id="17" dur="2000" fill="hold"/>
                                        <p:tgtEl>
                                          <p:spTgt spid="67"/>
                                        </p:tgtEl>
                                        <p:attrNameLst>
                                          <p:attrName>ppt_h</p:attrName>
                                        </p:attrNameLst>
                                      </p:cBhvr>
                                      <p:tavLst>
                                        <p:tav tm="0">
                                          <p:val>
                                            <p:strVal val="#ppt_h/10"/>
                                          </p:val>
                                        </p:tav>
                                        <p:tav tm="50000">
                                          <p:val>
                                            <p:strVal val="#ppt_h+.01"/>
                                          </p:val>
                                        </p:tav>
                                        <p:tav tm="100000">
                                          <p:val>
                                            <p:strVal val="#ppt_h"/>
                                          </p:val>
                                        </p:tav>
                                      </p:tavLst>
                                    </p:anim>
                                    <p:anim calcmode="lin" valueType="num">
                                      <p:cBhvr>
                                        <p:cTn id="18" dur="2000" fill="hold"/>
                                        <p:tgtEl>
                                          <p:spTgt spid="6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000" tmFilter="0,0; .5, 1; 1, 1"/>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037" y="457200"/>
            <a:ext cx="3851564" cy="3171727"/>
          </a:xfrm>
          <a:prstGeom prst="snip2DiagRect">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Oval Callout 6"/>
          <p:cNvSpPr/>
          <p:nvPr/>
        </p:nvSpPr>
        <p:spPr>
          <a:xfrm>
            <a:off x="762000" y="457200"/>
            <a:ext cx="2180198" cy="2437048"/>
          </a:xfrm>
          <a:prstGeom prst="wedgeEllipseCallout">
            <a:avLst/>
          </a:prstGeom>
          <a:solidFill>
            <a:srgbClr val="F9ADE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ctr"/>
            <a:r>
              <a:rPr lang="bn-BD" sz="28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পর দিন</a:t>
            </a:r>
            <a:endParaRPr lang="en-US" sz="28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10" name="Notched Right Arrow 9"/>
          <p:cNvSpPr/>
          <p:nvPr/>
        </p:nvSpPr>
        <p:spPr>
          <a:xfrm>
            <a:off x="3677482" y="4953000"/>
            <a:ext cx="716998" cy="990599"/>
          </a:xfrm>
          <a:prstGeom prst="notchedRightArrow">
            <a:avLst/>
          </a:prstGeom>
          <a:solidFill>
            <a:schemeClr val="accent3">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200400"/>
            <a:ext cx="3213511" cy="3054667"/>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p:spPr>
      </p:pic>
      <p:sp>
        <p:nvSpPr>
          <p:cNvPr id="12" name="Up Arrow Callout 11"/>
          <p:cNvSpPr/>
          <p:nvPr/>
        </p:nvSpPr>
        <p:spPr>
          <a:xfrm>
            <a:off x="4343400" y="3733801"/>
            <a:ext cx="4267200" cy="2819400"/>
          </a:xfrm>
          <a:prstGeom prst="upArrowCallout">
            <a:avLst/>
          </a:prstGeom>
          <a:solidFill>
            <a:srgbClr val="F9AD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ctr"/>
            <a:r>
              <a:rPr lang="bn-BD" sz="32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 </a:t>
            </a:r>
            <a:r>
              <a:rPr lang="bn-BD" sz="32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সোনাকান্দা থকে তিনজন লোক </a:t>
            </a:r>
            <a:r>
              <a:rPr lang="en-US" sz="3200" b="1" dirty="0" err="1"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গরুটিকে</a:t>
            </a:r>
            <a:r>
              <a:rPr lang="en-US" sz="32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 </a:t>
            </a:r>
            <a:r>
              <a:rPr lang="en-US" sz="3200" b="1" dirty="0" err="1"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নিতে</a:t>
            </a:r>
            <a:r>
              <a:rPr lang="en-US" sz="32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 </a:t>
            </a:r>
            <a:r>
              <a:rPr lang="en-US" sz="3200" b="1" dirty="0" err="1"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আসায়</a:t>
            </a:r>
            <a:r>
              <a:rPr lang="en-US" sz="32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 </a:t>
            </a:r>
            <a:r>
              <a:rPr lang="en-US" sz="32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a:t>
            </a:r>
            <a:r>
              <a:rPr lang="bn-BD" sz="32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ওদের </a:t>
            </a:r>
            <a:r>
              <a:rPr lang="bn-BD" sz="32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দেখেই গরুটির চোখে শুরু হয় আতঙ্ক।</a:t>
            </a:r>
          </a:p>
        </p:txBody>
      </p:sp>
    </p:spTree>
    <p:extLst>
      <p:ext uri="{BB962C8B-B14F-4D97-AF65-F5344CB8AC3E}">
        <p14:creationId xmlns:p14="http://schemas.microsoft.com/office/powerpoint/2010/main" val="33812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4909" y="5550380"/>
            <a:ext cx="8077200" cy="1015663"/>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0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বিশু লাল গরু্টিকে ঘাস খাওয়াচ্ছিল। ওরা তিনজন গরুটিকে টেনে হেছড়ে নিয়ে যেতে লাগল। গরুটি ফিরে ফিরে পেছন দিকে তাকাচ্ছিল। আর চোখ দুটি থেকে ফোটায় ফোটায় জল ঝরছিল। ছেলেমেয়েরা কেঁদে উঠল, ওদের মা মুখ ফিরিয়ে মুখে কাপড় গুজল। নিধিরাম বাড়ি থেকে বেড়িয়ে গেল।</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3586" y="3816754"/>
            <a:ext cx="1859845"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586" y="3792509"/>
            <a:ext cx="1862349" cy="1548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0" y="3981346"/>
            <a:ext cx="979665" cy="1359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6090" y="3804631"/>
            <a:ext cx="1859845"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3586" y="3798535"/>
            <a:ext cx="1828800" cy="1536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5832" y="3812390"/>
            <a:ext cx="1920359" cy="1477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p:cNvSpPr/>
          <p:nvPr/>
        </p:nvSpPr>
        <p:spPr>
          <a:xfrm>
            <a:off x="3551977" y="3738289"/>
            <a:ext cx="2158306" cy="1626091"/>
          </a:xfrm>
          <a:prstGeom prst="rect">
            <a:avLst/>
          </a:prstGeom>
          <a:solidFill>
            <a:srgbClr val="F9ADE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just"/>
            <a:r>
              <a:rPr lang="bn-BD" sz="28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প্রাণী ও মানুষের মধ্যে মমত্ববোধ ও              ভালোবাসা </a:t>
            </a:r>
            <a:endParaRPr lang="en-US" sz="28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Tree>
    <p:extLst>
      <p:ext uri="{BB962C8B-B14F-4D97-AF65-F5344CB8AC3E}">
        <p14:creationId xmlns:p14="http://schemas.microsoft.com/office/powerpoint/2010/main" val="374308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6" presetClass="path" presetSubtype="0" accel="50000" decel="50000" fill="hold" nodeType="clickEffect">
                                  <p:stCondLst>
                                    <p:cond delay="0"/>
                                  </p:stCondLst>
                                  <p:childTnLst>
                                    <p:animMotion origin="layout" path="M 1.94444E-6 -2.59259E-6 L -0.34462 -0.48981 " pathEditMode="relative" rAng="0" ptsTypes="AA">
                                      <p:cBhvr>
                                        <p:cTn id="11" dur="2000" fill="hold"/>
                                        <p:tgtEl>
                                          <p:spTgt spid="16"/>
                                        </p:tgtEl>
                                        <p:attrNameLst>
                                          <p:attrName>ppt_x</p:attrName>
                                          <p:attrName>ppt_y</p:attrName>
                                        </p:attrNameLst>
                                      </p:cBhvr>
                                      <p:rCtr x="-17240" y="-24491"/>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nodeType="clickEffect">
                                  <p:stCondLst>
                                    <p:cond delay="0"/>
                                  </p:stCondLst>
                                  <p:childTnLst>
                                    <p:animMotion origin="layout" path="M -1.66667E-6 -7.40741E-7 L -0.00312 -0.48796 " pathEditMode="relative" rAng="0" ptsTypes="AA">
                                      <p:cBhvr>
                                        <p:cTn id="15" dur="2000" fill="hold"/>
                                        <p:tgtEl>
                                          <p:spTgt spid="11"/>
                                        </p:tgtEl>
                                        <p:attrNameLst>
                                          <p:attrName>ppt_x</p:attrName>
                                          <p:attrName>ppt_y</p:attrName>
                                        </p:attrNameLst>
                                      </p:cBhvr>
                                      <p:rCtr x="-156" y="-24398"/>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0 0 L 0 -0.25 E" pathEditMode="relative" ptsTypes="">
                                      <p:cBhvr>
                                        <p:cTn id="19" dur="2000" fill="hold"/>
                                        <p:tgtEl>
                                          <p:spTgt spid="12"/>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56" presetClass="path" presetSubtype="0" accel="50000" decel="50000" fill="hold" nodeType="clickEffect">
                                  <p:stCondLst>
                                    <p:cond delay="0"/>
                                  </p:stCondLst>
                                  <p:childTnLst>
                                    <p:animMotion origin="layout" path="M 4.72222E-6 -2.22222E-6 L 0.3467 -0.48819 " pathEditMode="relative" rAng="0" ptsTypes="AA">
                                      <p:cBhvr>
                                        <p:cTn id="23" dur="2000" fill="hold"/>
                                        <p:tgtEl>
                                          <p:spTgt spid="13"/>
                                        </p:tgtEl>
                                        <p:attrNameLst>
                                          <p:attrName>ppt_x</p:attrName>
                                          <p:attrName>ppt_y</p:attrName>
                                        </p:attrNameLst>
                                      </p:cBhvr>
                                      <p:rCtr x="17326" y="-24421"/>
                                    </p:animMotion>
                                  </p:childTnLst>
                                </p:cTn>
                              </p:par>
                            </p:childTnLst>
                          </p:cTn>
                        </p:par>
                      </p:childTnLst>
                    </p:cTn>
                  </p:par>
                  <p:par>
                    <p:cTn id="24" fill="hold">
                      <p:stCondLst>
                        <p:cond delay="indefinite"/>
                      </p:stCondLst>
                      <p:childTnLst>
                        <p:par>
                          <p:cTn id="25" fill="hold">
                            <p:stCondLst>
                              <p:cond delay="0"/>
                            </p:stCondLst>
                            <p:childTnLst>
                              <p:par>
                                <p:cTn id="26" presetID="56" presetClass="path" presetSubtype="0" accel="50000" decel="50000" fill="hold" nodeType="clickEffect">
                                  <p:stCondLst>
                                    <p:cond delay="0"/>
                                  </p:stCondLst>
                                  <p:childTnLst>
                                    <p:animMotion origin="layout" path="M 1.11111E-6 -7.40741E-7 L -0.34306 -0.06574 " pathEditMode="relative" rAng="0" ptsTypes="AA">
                                      <p:cBhvr>
                                        <p:cTn id="27" dur="2000" fill="hold"/>
                                        <p:tgtEl>
                                          <p:spTgt spid="14"/>
                                        </p:tgtEl>
                                        <p:attrNameLst>
                                          <p:attrName>ppt_x</p:attrName>
                                          <p:attrName>ppt_y</p:attrName>
                                        </p:attrNameLst>
                                      </p:cBhvr>
                                      <p:rCtr x="-17153" y="-3287"/>
                                    </p:animMotion>
                                  </p:childTnLst>
                                </p:cTn>
                              </p:par>
                            </p:childTnLst>
                          </p:cTn>
                        </p:par>
                      </p:childTnLst>
                    </p:cTn>
                  </p:par>
                  <p:par>
                    <p:cTn id="28" fill="hold">
                      <p:stCondLst>
                        <p:cond delay="indefinite"/>
                      </p:stCondLst>
                      <p:childTnLst>
                        <p:par>
                          <p:cTn id="29" fill="hold">
                            <p:stCondLst>
                              <p:cond delay="0"/>
                            </p:stCondLst>
                            <p:childTnLst>
                              <p:par>
                                <p:cTn id="30" presetID="56" presetClass="path" presetSubtype="0" accel="50000" decel="50000" fill="hold" nodeType="clickEffect">
                                  <p:stCondLst>
                                    <p:cond delay="0"/>
                                  </p:stCondLst>
                                  <p:childTnLst>
                                    <p:animMotion origin="layout" path="M 4.72222E-6 2.59259E-6 L 0.3467 -0.08588 " pathEditMode="relative" rAng="0" ptsTypes="AA">
                                      <p:cBhvr>
                                        <p:cTn id="31" dur="2000" fill="hold"/>
                                        <p:tgtEl>
                                          <p:spTgt spid="15"/>
                                        </p:tgtEl>
                                        <p:attrNameLst>
                                          <p:attrName>ppt_x</p:attrName>
                                          <p:attrName>ppt_y</p:attrName>
                                        </p:attrNameLst>
                                      </p:cBhvr>
                                      <p:rCtr x="17326" y="-4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5564" y="5486399"/>
            <a:ext cx="5867400" cy="954107"/>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নিধিরাম বাড়িতে ফিরে না আসায় তার বউ গরুর চিন্তা ভুলে গিয়ে স্বামীর চিন্তায় অস্থির হয়ে হয়ে উঠল।</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25583"/>
            <a:ext cx="4114800"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949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7796" y="5569525"/>
            <a:ext cx="6658465" cy="954107"/>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সন্ধ্যা লাগে লাগে নিধিরামের বাড়িতে আবার আনন্দের হৈ চৈ। দশটা টাকা গচ্চা দিয়ে</a:t>
            </a:r>
            <a:r>
              <a:rPr lang="en-US"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 </a:t>
            </a:r>
            <a:r>
              <a:rPr lang="bn-BD"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নিধিরাম গরুটিকে ফিরিয়ে এনেছে।</a:t>
            </a:r>
          </a:p>
        </p:txBody>
      </p:sp>
      <p:sp>
        <p:nvSpPr>
          <p:cNvPr id="10" name="Oval Callout 9"/>
          <p:cNvSpPr/>
          <p:nvPr/>
        </p:nvSpPr>
        <p:spPr>
          <a:xfrm>
            <a:off x="498924" y="300345"/>
            <a:ext cx="2472875" cy="2437048"/>
          </a:xfrm>
          <a:prstGeom prst="wedgeEllipseCallou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ctr"/>
            <a:r>
              <a:rPr lang="bn-BD" sz="28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সন্ধ্যা লাগে লাগে</a:t>
            </a:r>
            <a:endParaRPr lang="en-US" sz="28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12" name="Pentagon 11"/>
          <p:cNvSpPr/>
          <p:nvPr/>
        </p:nvSpPr>
        <p:spPr>
          <a:xfrm>
            <a:off x="3456872" y="3962399"/>
            <a:ext cx="1724728" cy="838200"/>
          </a:xfrm>
          <a:prstGeom prst="homePlat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আনন্দের হৈ চৈ</a:t>
            </a:r>
            <a:endParaRPr lang="en-US" sz="28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435" y="3024843"/>
            <a:ext cx="3006437" cy="2309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181599" y="2895598"/>
            <a:ext cx="3456872" cy="2438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300345"/>
            <a:ext cx="3962402" cy="2462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Left-Up Arrow 22"/>
          <p:cNvSpPr/>
          <p:nvPr/>
        </p:nvSpPr>
        <p:spPr>
          <a:xfrm rot="16200000">
            <a:off x="6939501" y="1065006"/>
            <a:ext cx="1970766" cy="1690417"/>
          </a:xfrm>
          <a:prstGeom prst="leftUp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73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9078" y="5867400"/>
            <a:ext cx="7335987" cy="523220"/>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নিধিরাম এবং বাড়ির ছেলেমেয়েরা সকলেই গরুটি পেয়ে খুব খুশি।</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04" y="332509"/>
            <a:ext cx="7721937" cy="5105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937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743" y="5105400"/>
            <a:ext cx="6400800" cy="954107"/>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গৃহপালিত প্রাণির প্রতি নিধিরামের পরিবারের মমত্ববোধ ও ভালোবাসা শেষ পর্যন্ত অম্লান হয়ে রইল।</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8" y="856259"/>
            <a:ext cx="4177145" cy="3944339"/>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7724" y="856259"/>
            <a:ext cx="4645163" cy="3944339"/>
          </a:xfrm>
          <a:prstGeom prst="rect">
            <a:avLst/>
          </a:prstGeom>
          <a:ln>
            <a:noFill/>
          </a:ln>
          <a:effectLst>
            <a:softEdge rad="112500"/>
          </a:effectLst>
        </p:spPr>
      </p:pic>
    </p:spTree>
    <p:extLst>
      <p:ext uri="{BB962C8B-B14F-4D97-AF65-F5344CB8AC3E}">
        <p14:creationId xmlns:p14="http://schemas.microsoft.com/office/powerpoint/2010/main" val="421866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800" y="401782"/>
            <a:ext cx="2133600" cy="707886"/>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0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দল</a:t>
            </a:r>
            <a:r>
              <a:rPr lang="bn-IN" sz="40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গত</a:t>
            </a:r>
            <a:r>
              <a:rPr lang="bn-BD" sz="40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 কাজ</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083" y="1440872"/>
            <a:ext cx="5421034" cy="3775363"/>
          </a:xfrm>
          <a:prstGeom prst="ellipse">
            <a:avLst/>
          </a:prstGeom>
          <a:ln>
            <a:noFill/>
          </a:ln>
          <a:effectLst>
            <a:softEdge rad="112500"/>
          </a:effectLst>
        </p:spPr>
      </p:pic>
      <p:sp>
        <p:nvSpPr>
          <p:cNvPr id="6" name="TextBox 5"/>
          <p:cNvSpPr txBox="1"/>
          <p:nvPr/>
        </p:nvSpPr>
        <p:spPr>
          <a:xfrm>
            <a:off x="1402772" y="5361706"/>
            <a:ext cx="6047509" cy="954107"/>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প্রাণী ও মানবজীবনের মধ্যে </a:t>
            </a:r>
            <a:r>
              <a:rPr lang="en-US" sz="2800" b="1" dirty="0" err="1"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কি</a:t>
            </a:r>
            <a:r>
              <a:rPr lang="bn-BD"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ভাবে গভীর মমত্ববোধ গড়ে তুলা যায় দলে আলোচনা করে উপস্থাপন কর।</a:t>
            </a:r>
          </a:p>
        </p:txBody>
      </p:sp>
    </p:spTree>
    <p:extLst>
      <p:ext uri="{BB962C8B-B14F-4D97-AF65-F5344CB8AC3E}">
        <p14:creationId xmlns:p14="http://schemas.microsoft.com/office/powerpoint/2010/main" val="335897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0" y="346364"/>
            <a:ext cx="2133601" cy="707886"/>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0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বাড়ির কাজ</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447800"/>
            <a:ext cx="5943600" cy="3686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390650" y="5476566"/>
            <a:ext cx="6362700" cy="954107"/>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‘লাল গরুটা’ গল্প অবলম্বনে পোষা প্রাণি ও মনিবের মধ্যকার সম্পর্ক  </a:t>
            </a:r>
            <a:r>
              <a:rPr lang="en-US" sz="2800" b="1" dirty="0" err="1"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নিয়ে</a:t>
            </a:r>
            <a:r>
              <a:rPr lang="en-US"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 </a:t>
            </a:r>
            <a:r>
              <a:rPr lang="bn-BD" sz="2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পাঁচটি বাক্য লিখে আনবে।</a:t>
            </a:r>
          </a:p>
        </p:txBody>
      </p:sp>
    </p:spTree>
    <p:extLst>
      <p:ext uri="{BB962C8B-B14F-4D97-AF65-F5344CB8AC3E}">
        <p14:creationId xmlns:p14="http://schemas.microsoft.com/office/powerpoint/2010/main" val="16432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69" y="152400"/>
            <a:ext cx="8825931" cy="65532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4" name="Picture 3" descr="etyu.gif"/>
          <p:cNvPicPr>
            <a:picLocks noChangeAspect="1"/>
          </p:cNvPicPr>
          <p:nvPr/>
        </p:nvPicPr>
        <p:blipFill>
          <a:blip r:embed="rId4"/>
          <a:stretch>
            <a:fillRect/>
          </a:stretch>
        </p:blipFill>
        <p:spPr>
          <a:xfrm>
            <a:off x="165669" y="4663691"/>
            <a:ext cx="2037573" cy="2194309"/>
          </a:xfrm>
          <a:prstGeom prst="rect">
            <a:avLst/>
          </a:prstGeom>
        </p:spPr>
      </p:pic>
      <p:pic>
        <p:nvPicPr>
          <p:cNvPr id="5" name="Picture 4" descr="etyu.gif"/>
          <p:cNvPicPr>
            <a:picLocks noChangeAspect="1"/>
          </p:cNvPicPr>
          <p:nvPr/>
        </p:nvPicPr>
        <p:blipFill>
          <a:blip r:embed="rId4"/>
          <a:stretch>
            <a:fillRect/>
          </a:stretch>
        </p:blipFill>
        <p:spPr>
          <a:xfrm>
            <a:off x="2895600" y="4674900"/>
            <a:ext cx="2037573" cy="2194309"/>
          </a:xfrm>
          <a:prstGeom prst="rect">
            <a:avLst/>
          </a:prstGeom>
        </p:spPr>
      </p:pic>
      <p:pic>
        <p:nvPicPr>
          <p:cNvPr id="6" name="Picture 5" descr="etyu.gif"/>
          <p:cNvPicPr>
            <a:picLocks noChangeAspect="1"/>
          </p:cNvPicPr>
          <p:nvPr/>
        </p:nvPicPr>
        <p:blipFill>
          <a:blip r:embed="rId4"/>
          <a:stretch>
            <a:fillRect/>
          </a:stretch>
        </p:blipFill>
        <p:spPr>
          <a:xfrm>
            <a:off x="4343400" y="4586481"/>
            <a:ext cx="2037573" cy="2194309"/>
          </a:xfrm>
          <a:prstGeom prst="rect">
            <a:avLst/>
          </a:prstGeom>
        </p:spPr>
      </p:pic>
      <p:pic>
        <p:nvPicPr>
          <p:cNvPr id="7" name="Picture 6" descr="etyu.gif"/>
          <p:cNvPicPr>
            <a:picLocks noChangeAspect="1"/>
          </p:cNvPicPr>
          <p:nvPr/>
        </p:nvPicPr>
        <p:blipFill>
          <a:blip r:embed="rId4"/>
          <a:stretch>
            <a:fillRect/>
          </a:stretch>
        </p:blipFill>
        <p:spPr>
          <a:xfrm>
            <a:off x="5791200" y="4625399"/>
            <a:ext cx="2037573" cy="2194309"/>
          </a:xfrm>
          <a:prstGeom prst="rect">
            <a:avLst/>
          </a:prstGeom>
        </p:spPr>
      </p:pic>
      <p:pic>
        <p:nvPicPr>
          <p:cNvPr id="8" name="Picture 7" descr="etyu.gif"/>
          <p:cNvPicPr>
            <a:picLocks noChangeAspect="1"/>
          </p:cNvPicPr>
          <p:nvPr/>
        </p:nvPicPr>
        <p:blipFill>
          <a:blip r:embed="rId4"/>
          <a:stretch>
            <a:fillRect/>
          </a:stretch>
        </p:blipFill>
        <p:spPr>
          <a:xfrm>
            <a:off x="6954027" y="4550209"/>
            <a:ext cx="2037573" cy="2194309"/>
          </a:xfrm>
          <a:prstGeom prst="rect">
            <a:avLst/>
          </a:prstGeom>
        </p:spPr>
      </p:pic>
      <p:pic>
        <p:nvPicPr>
          <p:cNvPr id="9" name="Picture 8" descr="etyu.gif"/>
          <p:cNvPicPr>
            <a:picLocks noChangeAspect="1"/>
          </p:cNvPicPr>
          <p:nvPr/>
        </p:nvPicPr>
        <p:blipFill>
          <a:blip r:embed="rId4"/>
          <a:stretch>
            <a:fillRect/>
          </a:stretch>
        </p:blipFill>
        <p:spPr>
          <a:xfrm>
            <a:off x="1600200" y="4586480"/>
            <a:ext cx="2037573" cy="2194309"/>
          </a:xfrm>
          <a:prstGeom prst="rect">
            <a:avLst/>
          </a:prstGeom>
        </p:spPr>
      </p:pic>
      <p:sp>
        <p:nvSpPr>
          <p:cNvPr id="10" name="Rectangle 9"/>
          <p:cNvSpPr/>
          <p:nvPr/>
        </p:nvSpPr>
        <p:spPr>
          <a:xfrm>
            <a:off x="1170919" y="609600"/>
            <a:ext cx="7524507" cy="3785652"/>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bn-BD" sz="8000" b="1" dirty="0" smtClean="0">
                <a:ln w="11430">
                  <a:solidFill>
                    <a:srgbClr val="92D050"/>
                  </a:solidFill>
                </a:ln>
                <a:solidFill>
                  <a:srgbClr val="92D050"/>
                </a:solidFill>
                <a:effectLst>
                  <a:outerShdw blurRad="50800" dist="39000" dir="5460000" algn="tl">
                    <a:srgbClr val="000000">
                      <a:alpha val="38000"/>
                    </a:srgbClr>
                  </a:outerShdw>
                </a:effectLst>
                <a:latin typeface="NikoshBAN" pitchFamily="2" charset="0"/>
                <a:cs typeface="NikoshBAN" pitchFamily="2" charset="0"/>
              </a:rPr>
              <a:t>শিক্ষার্থীবন্ধুরা  অনেক অনেক ধন্যবাদ</a:t>
            </a:r>
          </a:p>
          <a:p>
            <a:pPr algn="ctr"/>
            <a:endParaRPr lang="en-US" sz="8000" b="1" cap="none" spc="0" dirty="0">
              <a:ln w="11430">
                <a:solidFill>
                  <a:srgbClr val="92D050"/>
                </a:solidFill>
              </a:ln>
              <a:solidFill>
                <a:srgbClr val="92D050"/>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489"/>
            <a:ext cx="4671589" cy="712276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578634" y="-60571"/>
            <a:ext cx="4642462" cy="7115845"/>
          </a:xfrm>
          <a:prstGeom prst="rect">
            <a:avLst/>
          </a:prstGeom>
        </p:spPr>
      </p:pic>
    </p:spTree>
    <p:extLst>
      <p:ext uri="{BB962C8B-B14F-4D97-AF65-F5344CB8AC3E}">
        <p14:creationId xmlns:p14="http://schemas.microsoft.com/office/powerpoint/2010/main" val="325480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6000"/>
                                        <p:tgtEl>
                                          <p:spTgt spid="11"/>
                                        </p:tgtEl>
                                        <p:attrNameLst>
                                          <p:attrName>ppt_x</p:attrName>
                                        </p:attrNameLst>
                                      </p:cBhvr>
                                      <p:tavLst>
                                        <p:tav tm="0">
                                          <p:val>
                                            <p:strVal val="ppt_x"/>
                                          </p:val>
                                        </p:tav>
                                        <p:tav tm="100000">
                                          <p:val>
                                            <p:strVal val="0-ppt_w/2"/>
                                          </p:val>
                                        </p:tav>
                                      </p:tavLst>
                                    </p:anim>
                                    <p:anim calcmode="lin" valueType="num">
                                      <p:cBhvr additive="base">
                                        <p:cTn id="7" dur="6000"/>
                                        <p:tgtEl>
                                          <p:spTgt spid="11"/>
                                        </p:tgtEl>
                                        <p:attrNameLst>
                                          <p:attrName>ppt_y</p:attrName>
                                        </p:attrNameLst>
                                      </p:cBhvr>
                                      <p:tavLst>
                                        <p:tav tm="0">
                                          <p:val>
                                            <p:strVal val="ppt_y"/>
                                          </p:val>
                                        </p:tav>
                                        <p:tav tm="100000">
                                          <p:val>
                                            <p:strVal val="ppt_y"/>
                                          </p:val>
                                        </p:tav>
                                      </p:tavLst>
                                    </p:anim>
                                    <p:set>
                                      <p:cBhvr>
                                        <p:cTn id="8" dur="1" fill="hold">
                                          <p:stCondLst>
                                            <p:cond delay="5999"/>
                                          </p:stCondLst>
                                        </p:cTn>
                                        <p:tgtEl>
                                          <p:spTgt spid="11"/>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6000"/>
                                        <p:tgtEl>
                                          <p:spTgt spid="12"/>
                                        </p:tgtEl>
                                        <p:attrNameLst>
                                          <p:attrName>ppt_x</p:attrName>
                                        </p:attrNameLst>
                                      </p:cBhvr>
                                      <p:tavLst>
                                        <p:tav tm="0">
                                          <p:val>
                                            <p:strVal val="ppt_x"/>
                                          </p:val>
                                        </p:tav>
                                        <p:tav tm="100000">
                                          <p:val>
                                            <p:strVal val="1+ppt_w/2"/>
                                          </p:val>
                                        </p:tav>
                                      </p:tavLst>
                                    </p:anim>
                                    <p:anim calcmode="lin" valueType="num">
                                      <p:cBhvr additive="base">
                                        <p:cTn id="11" dur="6000"/>
                                        <p:tgtEl>
                                          <p:spTgt spid="12"/>
                                        </p:tgtEl>
                                        <p:attrNameLst>
                                          <p:attrName>ppt_y</p:attrName>
                                        </p:attrNameLst>
                                      </p:cBhvr>
                                      <p:tavLst>
                                        <p:tav tm="0">
                                          <p:val>
                                            <p:strVal val="ppt_y"/>
                                          </p:val>
                                        </p:tav>
                                        <p:tav tm="100000">
                                          <p:val>
                                            <p:strVal val="ppt_y"/>
                                          </p:val>
                                        </p:tav>
                                      </p:tavLst>
                                    </p:anim>
                                    <p:set>
                                      <p:cBhvr>
                                        <p:cTn id="12" dur="1" fill="hold">
                                          <p:stCondLst>
                                            <p:cond delay="5999"/>
                                          </p:stCondLst>
                                        </p:cTn>
                                        <p:tgtEl>
                                          <p:spTgt spid="12"/>
                                        </p:tgtEl>
                                        <p:attrNameLst>
                                          <p:attrName>style.visibility</p:attrName>
                                        </p:attrNameLst>
                                      </p:cBhvr>
                                      <p:to>
                                        <p:strVal val="hidden"/>
                                      </p:to>
                                    </p:set>
                                  </p:childTnLst>
                                </p:cTn>
                              </p:par>
                              <p:par>
                                <p:cTn id="13" presetID="41" presetClass="entr" presetSubtype="0" repeatCount="2000"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p:cTn id="15"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2000" fill="hold"/>
                                        <p:tgtEl>
                                          <p:spTgt spid="10"/>
                                        </p:tgtEl>
                                        <p:attrNameLst>
                                          <p:attrName>ppt_y</p:attrName>
                                        </p:attrNameLst>
                                      </p:cBhvr>
                                      <p:tavLst>
                                        <p:tav tm="0">
                                          <p:val>
                                            <p:strVal val="#ppt_y"/>
                                          </p:val>
                                        </p:tav>
                                        <p:tav tm="100000">
                                          <p:val>
                                            <p:strVal val="#ppt_y"/>
                                          </p:val>
                                        </p:tav>
                                      </p:tavLst>
                                    </p:anim>
                                    <p:anim calcmode="lin" valueType="num">
                                      <p:cBhvr>
                                        <p:cTn id="17"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8"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0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860675" y="955675"/>
            <a:ext cx="3505200" cy="1143000"/>
          </a:xfrm>
          <a:prstGeom prst="ellipse">
            <a:avLst/>
          </a:prstGeom>
          <a:solidFill>
            <a:srgbClr val="FBDDF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prst="angle"/>
            </a:sp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3600" dirty="0" err="1">
                <a:ln>
                  <a:solidFill>
                    <a:srgbClr val="002060"/>
                  </a:solidFill>
                </a:ln>
                <a:solidFill>
                  <a:srgbClr val="002060"/>
                </a:solidFill>
                <a:effectLst>
                  <a:outerShdw blurRad="50800" dist="38100" dir="5400000" algn="t" rotWithShape="0">
                    <a:prstClr val="black">
                      <a:alpha val="40000"/>
                    </a:prstClr>
                  </a:outerShdw>
                </a:effectLst>
                <a:latin typeface="MS Reference Specialty" pitchFamily="2" charset="2"/>
                <a:cs typeface="NikoshBAN" panose="02000000000000000000" pitchFamily="2" charset="0"/>
              </a:rPr>
              <a:t>কৃতজ্ঞতা</a:t>
            </a:r>
            <a:r>
              <a:rPr lang="en-US" sz="3600" dirty="0">
                <a:ln>
                  <a:solidFill>
                    <a:srgbClr val="002060"/>
                  </a:solidFill>
                </a:ln>
                <a:solidFill>
                  <a:srgbClr val="002060"/>
                </a:solidFill>
                <a:effectLst>
                  <a:outerShdw blurRad="50800" dist="38100" dir="5400000" algn="t" rotWithShape="0">
                    <a:prstClr val="black">
                      <a:alpha val="40000"/>
                    </a:prstClr>
                  </a:outerShdw>
                </a:effectLst>
                <a:latin typeface="MS Reference Specialty" pitchFamily="2" charset="2"/>
                <a:cs typeface="NikoshBAN" panose="02000000000000000000" pitchFamily="2" charset="0"/>
              </a:rPr>
              <a:t> </a:t>
            </a:r>
            <a:r>
              <a:rPr lang="en-US" sz="3600" dirty="0" err="1">
                <a:ln>
                  <a:solidFill>
                    <a:srgbClr val="002060"/>
                  </a:solidFill>
                </a:ln>
                <a:solidFill>
                  <a:srgbClr val="002060"/>
                </a:solidFill>
                <a:effectLst>
                  <a:outerShdw blurRad="50800" dist="38100" dir="5400000" algn="t" rotWithShape="0">
                    <a:prstClr val="black">
                      <a:alpha val="40000"/>
                    </a:prstClr>
                  </a:outerShdw>
                </a:effectLst>
                <a:latin typeface="MS Reference Specialty" pitchFamily="2" charset="2"/>
                <a:cs typeface="NikoshBAN" panose="02000000000000000000" pitchFamily="2" charset="0"/>
              </a:rPr>
              <a:t>স্বীকার</a:t>
            </a:r>
            <a:endParaRPr lang="en-US" sz="3600" dirty="0">
              <a:ln>
                <a:solidFill>
                  <a:srgbClr val="002060"/>
                </a:solidFill>
              </a:ln>
              <a:solidFill>
                <a:srgbClr val="002060"/>
              </a:solidFill>
              <a:effectLst>
                <a:outerShdw blurRad="50800" dist="38100" dir="5400000" algn="t" rotWithShape="0">
                  <a:prstClr val="black">
                    <a:alpha val="40000"/>
                  </a:prstClr>
                </a:outerShdw>
              </a:effectLst>
              <a:latin typeface="MS Reference Specialty" pitchFamily="2" charset="2"/>
              <a:cs typeface="NikoshBAN" panose="02000000000000000000" pitchFamily="2" charset="0"/>
            </a:endParaRPr>
          </a:p>
        </p:txBody>
      </p:sp>
      <p:sp>
        <p:nvSpPr>
          <p:cNvPr id="14" name="TextBox 6"/>
          <p:cNvSpPr txBox="1"/>
          <p:nvPr/>
        </p:nvSpPr>
        <p:spPr bwMode="auto">
          <a:xfrm>
            <a:off x="609600" y="2479675"/>
            <a:ext cx="7924800" cy="523875"/>
          </a:xfrm>
          <a:prstGeom prst="rect">
            <a:avLst/>
          </a:prstGeom>
          <a:solidFill>
            <a:schemeClr val="accent3">
              <a:lumMod val="60000"/>
              <a:lumOff val="40000"/>
            </a:schemeClr>
          </a:solidFill>
          <a:ln>
            <a:solidFill>
              <a:srgbClr val="002060"/>
            </a:solidFill>
          </a:ln>
        </p:spPr>
        <p:txBody>
          <a:bodyPr>
            <a:spAutoFit/>
            <a:scene3d>
              <a:camera prst="orthographicFron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শিক্ষা</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মন্ত্রণালয়</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মাউশি</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এনসিটিবি</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ও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এটুআই</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এর</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সংশ্লিষ্ট</a:t>
            </a:r>
            <a:r>
              <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 </a:t>
            </a:r>
            <a:r>
              <a:rPr lang="en-US" sz="2800" dirty="0" err="1">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rPr>
              <a:t>কর্মকর্তাবৃন্দ</a:t>
            </a:r>
            <a:endParaRPr lang="en-US" sz="2800" dirty="0">
              <a:ln>
                <a:solidFill>
                  <a:schemeClr val="tx1"/>
                </a:solidFill>
              </a:ln>
              <a:effectLst>
                <a:outerShdw blurRad="50800" dist="38100" dir="5400000" algn="t" rotWithShape="0">
                  <a:prstClr val="black">
                    <a:alpha val="40000"/>
                  </a:prstClr>
                </a:outerShdw>
              </a:effectLst>
              <a:latin typeface="NikoshBAN" panose="02000000000000000000" pitchFamily="2" charset="0"/>
              <a:cs typeface="NikoshBAN" panose="02000000000000000000" pitchFamily="2" charset="0"/>
            </a:endParaRPr>
          </a:p>
        </p:txBody>
      </p:sp>
      <p:sp>
        <p:nvSpPr>
          <p:cNvPr id="15" name="TextBox 22"/>
          <p:cNvSpPr txBox="1">
            <a:spLocks noChangeArrowheads="1"/>
          </p:cNvSpPr>
          <p:nvPr/>
        </p:nvSpPr>
        <p:spPr bwMode="auto">
          <a:xfrm>
            <a:off x="609600" y="3470588"/>
            <a:ext cx="7924800" cy="2431737"/>
          </a:xfrm>
          <a:prstGeom prst="rect">
            <a:avLst/>
          </a:prstGeom>
          <a:solidFill>
            <a:schemeClr val="accent5">
              <a:lumMod val="20000"/>
              <a:lumOff val="80000"/>
            </a:schemeClr>
          </a:solidFill>
          <a:ln>
            <a:solidFill>
              <a:schemeClr val="accent6">
                <a:lumMod val="50000"/>
              </a:schemeClr>
            </a:solidFill>
          </a:ln>
        </p:spPr>
        <p:txBody>
          <a:bodyPr>
            <a:spAutoFit/>
            <a:scene3d>
              <a:camera prst="orthographicFront"/>
              <a:lightRig rig="threePt" dir="t"/>
            </a:scene3d>
            <a:sp3d extrusionH="57150">
              <a:bevelT w="38100" h="38100" prst="angle"/>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এবং</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কন্টেন্ট</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সম্পাদক</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হিসেবে</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যাঁদের</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নির্দেশনা</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পরামর্শ</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ও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তত্ত্বাবধানে</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এই</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মডেল</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কন্টেন্ট</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সমৃদ্ধ</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হয়েছে</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তাঁরা</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 </a:t>
            </a:r>
            <a:r>
              <a:rPr lang="en-US" altLang="en-US" sz="28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হলেন</a:t>
            </a:r>
            <a:r>
              <a:rPr lang="en-US" altLang="en-US" sz="28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rPr>
              <a:t>-</a:t>
            </a:r>
          </a:p>
          <a:p>
            <a:pPr algn="ctr"/>
            <a:endPar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endParaRPr>
          </a:p>
          <a:p>
            <a:pPr algn="just"/>
            <a:r>
              <a:rPr lang="en-US" altLang="en-US" sz="20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জনাব</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ফেরদৌস</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হোসেন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smtClean="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সহযো</a:t>
            </a:r>
            <a:r>
              <a:rPr lang="bn-IN" altLang="en-US" sz="2400" dirty="0" smtClean="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গী</a:t>
            </a:r>
            <a:r>
              <a:rPr lang="en-US" altLang="en-US" sz="2400" dirty="0" smtClean="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অধ্যাপক</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বাংলা</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টিটিসি</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খুলনা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a:t>
            </a:r>
          </a:p>
          <a:p>
            <a:pPr algn="just"/>
            <a:r>
              <a:rPr lang="en-US" altLang="en-US" sz="20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জনাব</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নিগার</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সুলতানা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smtClean="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সহকা</a:t>
            </a:r>
            <a:r>
              <a:rPr lang="bn-IN" altLang="en-US" sz="2400" dirty="0" smtClean="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রী</a:t>
            </a:r>
            <a:r>
              <a:rPr lang="en-US" altLang="en-US" sz="2400" dirty="0" smtClean="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অধ্যাপক</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বাংলা</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ফেনী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সরকারি</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কলেজ</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ফেনী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a:t>
            </a:r>
          </a:p>
          <a:p>
            <a:pPr algn="just"/>
            <a:r>
              <a:rPr lang="en-US" altLang="en-US" sz="20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জনাব</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জেসমীন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জাহান</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খানম</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প্রভাষক</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বাংলা</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টিটিসি</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মহিলা</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 </a:t>
            </a:r>
            <a:r>
              <a:rPr lang="en-US" altLang="en-US" sz="2400" dirty="0" err="1">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ময়মনসিংহ</a:t>
            </a:r>
            <a:r>
              <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sym typeface="Wingdings 2" pitchFamily="18" charset="2"/>
              </a:rPr>
              <a:t>।</a:t>
            </a:r>
            <a:endParaRPr lang="en-US" altLang="en-US" sz="2400" dirty="0">
              <a:ln>
                <a:solidFill>
                  <a:schemeClr val="tx1"/>
                </a:solidFill>
              </a:ln>
              <a:effectLst>
                <a:outerShdw blurRad="50800" dist="38100" dir="5400000" algn="t" rotWithShape="0">
                  <a:prstClr val="black">
                    <a:alpha val="40000"/>
                  </a:prstClr>
                </a:outerShdw>
              </a:effectLst>
              <a:latin typeface="NikoshBAN" pitchFamily="2" charset="0"/>
              <a:cs typeface="NikoshBAN" pitchFamily="2" charset="0"/>
            </a:endParaRPr>
          </a:p>
        </p:txBody>
      </p:sp>
    </p:spTree>
    <p:extLst>
      <p:ext uri="{BB962C8B-B14F-4D97-AF65-F5344CB8AC3E}">
        <p14:creationId xmlns:p14="http://schemas.microsoft.com/office/powerpoint/2010/main" val="2321386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8558" y="3458368"/>
            <a:ext cx="4471841" cy="3141664"/>
          </a:xfrm>
          <a:prstGeom prst="ellipse">
            <a:avLst/>
          </a:prstGeom>
          <a:ln>
            <a:noFill/>
          </a:ln>
          <a:effectLst>
            <a:softEdge rad="112500"/>
          </a:effectLst>
        </p:spPr>
      </p:pic>
      <p:pic>
        <p:nvPicPr>
          <p:cNvPr id="4" name="Picture 3" descr="Muslim Balika Logo.jpg"/>
          <p:cNvPicPr>
            <a:picLocks noChangeAspect="1"/>
          </p:cNvPicPr>
          <p:nvPr/>
        </p:nvPicPr>
        <p:blipFill>
          <a:blip r:embed="rId3"/>
          <a:stretch>
            <a:fillRect/>
          </a:stretch>
        </p:blipFill>
        <p:spPr>
          <a:xfrm>
            <a:off x="3894239" y="1309254"/>
            <a:ext cx="1255857" cy="15863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541" y="426894"/>
            <a:ext cx="1670165" cy="20877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 Diagonal Corner Rectangle 5"/>
          <p:cNvSpPr/>
          <p:nvPr/>
        </p:nvSpPr>
        <p:spPr>
          <a:xfrm>
            <a:off x="5025736" y="2895600"/>
            <a:ext cx="3356264" cy="1981200"/>
          </a:xfrm>
          <a:prstGeom prst="round2Diag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732971" y="2895600"/>
            <a:ext cx="3225965" cy="1981200"/>
          </a:xfrm>
          <a:prstGeom prst="round2Diag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52800" y="426893"/>
            <a:ext cx="2438400" cy="10156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60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পরিচিতি</a:t>
            </a:r>
          </a:p>
        </p:txBody>
      </p:sp>
      <p:sp>
        <p:nvSpPr>
          <p:cNvPr id="9" name="TextBox 8"/>
          <p:cNvSpPr txBox="1"/>
          <p:nvPr/>
        </p:nvSpPr>
        <p:spPr>
          <a:xfrm>
            <a:off x="732971" y="5477125"/>
            <a:ext cx="8258629"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মুসলিম বালিকা উচ্চ বিদ্যালয় ও কলেজ,</a:t>
            </a:r>
            <a:r>
              <a:rPr lang="en-AU" sz="3600" b="1" dirty="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a:t>
            </a:r>
            <a:r>
              <a:rPr lang="bn-BD" sz="36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ময়মনসিংহ।</a:t>
            </a:r>
          </a:p>
        </p:txBody>
      </p:sp>
      <p:sp>
        <p:nvSpPr>
          <p:cNvPr id="10" name="TextBox 9"/>
          <p:cNvSpPr txBox="1"/>
          <p:nvPr/>
        </p:nvSpPr>
        <p:spPr>
          <a:xfrm>
            <a:off x="5171260" y="3101370"/>
            <a:ext cx="3065216"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IN"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শ্রেণি     : ষষ্ঠ</a:t>
            </a:r>
          </a:p>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বাংলা</a:t>
            </a:r>
            <a:r>
              <a:rPr lang="bn-IN"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a:t>
            </a:r>
            <a:r>
              <a:rPr lang="en-AU"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a:t>
            </a:r>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১ম পত্র</a:t>
            </a:r>
            <a:endParaRPr lang="bn-BD" sz="2400" b="1" dirty="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গদ্য</a:t>
            </a:r>
            <a:r>
              <a:rPr lang="bn-IN"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a:t>
            </a:r>
            <a:r>
              <a:rPr lang="en-AU"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a:t>
            </a:r>
            <a:r>
              <a:rPr lang="en-US"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a:t>
            </a:r>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লাল গরুটা (পাঠ-২)</a:t>
            </a:r>
          </a:p>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সময়</a:t>
            </a:r>
            <a:r>
              <a:rPr lang="bn-IN"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a:t>
            </a:r>
            <a:r>
              <a:rPr lang="en-AU"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a:t>
            </a:r>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৫০ মিনিট।</a:t>
            </a:r>
            <a:endParaRPr lang="en-US" sz="2400" b="1" dirty="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p:txBody>
      </p:sp>
      <p:sp>
        <p:nvSpPr>
          <p:cNvPr id="11" name="TextBox 10"/>
          <p:cNvSpPr txBox="1"/>
          <p:nvPr/>
        </p:nvSpPr>
        <p:spPr>
          <a:xfrm>
            <a:off x="970333" y="3101370"/>
            <a:ext cx="2751239"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আনোয়ারা খাতুন</a:t>
            </a:r>
          </a:p>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সহকারী শিক্ষক</a:t>
            </a:r>
            <a:r>
              <a:rPr lang="bn-IN"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(বাংলা)</a:t>
            </a:r>
            <a:endPar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endParaRPr>
          </a:p>
          <a:p>
            <a:pPr algn="just"/>
            <a:r>
              <a:rPr lang="en-US" sz="2400" b="1" dirty="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a</a:t>
            </a:r>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nwarakhatun</a:t>
            </a:r>
            <a:r>
              <a:rPr lang="en-US" sz="2400" b="1" dirty="0" smtClean="0">
                <a:ln w="11430">
                  <a:solidFill>
                    <a:srgbClr val="0C0000"/>
                  </a:solidFill>
                </a:ln>
                <a:solidFill>
                  <a:srgbClr val="0C0000"/>
                </a:solidFill>
                <a:effectLst>
                  <a:outerShdw blurRad="50800" dist="39000" dir="5460000" algn="tl">
                    <a:srgbClr val="000000">
                      <a:alpha val="38000"/>
                    </a:srgbClr>
                  </a:outerShdw>
                </a:effectLst>
                <a:latin typeface="Miriam" pitchFamily="34" charset="-79"/>
                <a:cs typeface="Miriam" pitchFamily="34" charset="-79"/>
              </a:rPr>
              <a:t>70</a:t>
            </a:r>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  </a:t>
            </a:r>
          </a:p>
          <a:p>
            <a:pPr algn="just"/>
            <a:r>
              <a:rPr lang="bn-BD" sz="2400" b="1" dirty="0" smtClean="0">
                <a:ln w="11430">
                  <a:solidFill>
                    <a:srgbClr val="0C0000"/>
                  </a:solidFill>
                </a:ln>
                <a:solidFill>
                  <a:srgbClr val="0C0000"/>
                </a:solidFill>
                <a:effectLst>
                  <a:outerShdw blurRad="50800" dist="39000" dir="5460000" algn="tl">
                    <a:srgbClr val="000000">
                      <a:alpha val="38000"/>
                    </a:srgbClr>
                  </a:outerShdw>
                </a:effectLst>
                <a:latin typeface="NikoshBAN" pitchFamily="2" charset="0"/>
                <a:cs typeface="NikoshBAN" pitchFamily="2" charset="0"/>
              </a:rPr>
              <a:t>@gmail.com</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09600"/>
            <a:ext cx="1586345" cy="2093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8942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par>
                                <p:cTn id="29" presetID="9"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7432" y="381000"/>
            <a:ext cx="7436393" cy="646331"/>
          </a:xfrm>
          <a:prstGeom prst="rect">
            <a:avLst/>
          </a:prstGeom>
          <a:solidFill>
            <a:schemeClr val="accent3">
              <a:lumMod val="40000"/>
              <a:lumOff val="60000"/>
            </a:schemeClr>
          </a:solidFill>
          <a:ln>
            <a:solidFill>
              <a:schemeClr val="accent2">
                <a:lumMod val="75000"/>
              </a:schemeClr>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solidFill>
                    <a:schemeClr val="tx1"/>
                  </a:solidFill>
                </a:ln>
                <a:solidFill>
                  <a:srgbClr val="002060"/>
                </a:solidFill>
                <a:effectLst>
                  <a:outerShdw blurRad="50800" dist="39000" dir="5460000" algn="tl">
                    <a:srgbClr val="000000">
                      <a:alpha val="38000"/>
                    </a:srgbClr>
                  </a:outerShdw>
                </a:effectLst>
                <a:latin typeface="NikoshBAN" pitchFamily="2" charset="0"/>
                <a:cs typeface="NikoshBAN" pitchFamily="2" charset="0"/>
              </a:rPr>
              <a:t>গৃহে পালিত প্রাণী একটি লাল গরু দেখতে পারছি।</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07" y="1178500"/>
            <a:ext cx="7315200" cy="5374699"/>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42110" y="381000"/>
            <a:ext cx="7969793" cy="646331"/>
          </a:xfrm>
          <a:prstGeom prst="rect">
            <a:avLst/>
          </a:prstGeom>
          <a:solidFill>
            <a:schemeClr val="accent3">
              <a:lumMod val="40000"/>
              <a:lumOff val="60000"/>
            </a:schemeClr>
          </a:solidFill>
          <a:ln>
            <a:solidFill>
              <a:schemeClr val="accent2">
                <a:lumMod val="75000"/>
              </a:schemeClr>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solidFill>
                    <a:schemeClr val="tx1"/>
                  </a:solidFill>
                </a:ln>
                <a:solidFill>
                  <a:srgbClr val="002060"/>
                </a:solidFill>
                <a:effectLst>
                  <a:outerShdw blurRad="50800" dist="39000" dir="5460000" algn="tl">
                    <a:srgbClr val="000000">
                      <a:alpha val="38000"/>
                    </a:srgbClr>
                  </a:outerShdw>
                </a:effectLst>
                <a:latin typeface="NikoshBAN" pitchFamily="2" charset="0"/>
                <a:cs typeface="NikoshBAN" pitchFamily="2" charset="0"/>
              </a:rPr>
              <a:t>চিত্রের ছবিটিতে আমরা কী ধরনের প্রাণী দেখতে পারছি?</a:t>
            </a:r>
          </a:p>
        </p:txBody>
      </p:sp>
    </p:spTree>
    <p:extLst>
      <p:ext uri="{BB962C8B-B14F-4D97-AF65-F5344CB8AC3E}">
        <p14:creationId xmlns:p14="http://schemas.microsoft.com/office/powerpoint/2010/main" val="142796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7"/>
                                        </p:tgtEl>
                                        <p:attrNameLst>
                                          <p:attrName>ppt_w</p:attrName>
                                        </p:attrNameLst>
                                      </p:cBhvr>
                                      <p:tavLst>
                                        <p:tav tm="0">
                                          <p:val>
                                            <p:strVal val="ppt_w"/>
                                          </p:val>
                                        </p:tav>
                                        <p:tav tm="100000">
                                          <p:val>
                                            <p:fltVal val="0"/>
                                          </p:val>
                                        </p:tav>
                                      </p:tavLst>
                                    </p:anim>
                                    <p:anim calcmode="lin" valueType="num">
                                      <p:cBhvr>
                                        <p:cTn id="17" dur="500"/>
                                        <p:tgtEl>
                                          <p:spTgt spid="7"/>
                                        </p:tgtEl>
                                        <p:attrNameLst>
                                          <p:attrName>ppt_h</p:attrName>
                                        </p:attrNameLst>
                                      </p:cBhvr>
                                      <p:tavLst>
                                        <p:tav tm="0">
                                          <p:val>
                                            <p:strVal val="ppt_h"/>
                                          </p:val>
                                        </p:tav>
                                        <p:tav tm="100000">
                                          <p:val>
                                            <p:fltVal val="0"/>
                                          </p:val>
                                        </p:tav>
                                      </p:tavLst>
                                    </p:anim>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286000"/>
            <a:ext cx="6172200" cy="4109252"/>
          </a:xfrm>
          <a:prstGeom prst="rect">
            <a:avLst/>
          </a:prstGeom>
          <a:ln w="9525"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447800" y="0"/>
            <a:ext cx="5410200" cy="2123658"/>
          </a:xfrm>
          <a:prstGeom prst="rect">
            <a:avLst/>
          </a:prstGeom>
          <a:noFill/>
          <a:ln>
            <a:noFill/>
          </a:ln>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bn-BD"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NikoshBAN" pitchFamily="2" charset="0"/>
              <a:cs typeface="NikoshBAN" pitchFamily="2" charset="0"/>
            </a:endParaRPr>
          </a:p>
          <a:p>
            <a:pPr algn="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NikoshBAN" pitchFamily="2" charset="0"/>
                <a:cs typeface="NikoshBAN" pitchFamily="2" charset="0"/>
              </a:rPr>
              <a:t>(</a:t>
            </a:r>
            <a:r>
              <a:rPr lang="en-US" sz="32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NikoshBAN" pitchFamily="2" charset="0"/>
                <a:cs typeface="NikoshBAN" pitchFamily="2" charset="0"/>
              </a:rPr>
              <a:t>দ্বিতীয়</a:t>
            </a: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NikoshBAN" pitchFamily="2" charset="0"/>
                <a:cs typeface="NikoshBAN" pitchFamily="2" charset="0"/>
              </a:rPr>
              <a:t> </a:t>
            </a:r>
            <a:r>
              <a:rPr lang="en-US" sz="32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NikoshBAN" pitchFamily="2" charset="0"/>
                <a:cs typeface="NikoshBAN" pitchFamily="2" charset="0"/>
              </a:rPr>
              <a:t>অংশ</a:t>
            </a: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NikoshBAN" pitchFamily="2" charset="0"/>
                <a:cs typeface="NikoshBAN" pitchFamily="2" charset="0"/>
              </a:rPr>
              <a:t>)</a:t>
            </a:r>
          </a:p>
          <a:p>
            <a:pPr algn="ctr"/>
            <a:endParaRPr lang="en-US"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NikoshBAN" pitchFamily="2" charset="0"/>
              <a:cs typeface="NikoshBAN" pitchFamily="2" charset="0"/>
            </a:endParaRPr>
          </a:p>
          <a:p>
            <a:pPr algn="just"/>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NikoshBAN" pitchFamily="2" charset="0"/>
                <a:cs typeface="NikoshBAN" pitchFamily="2" charset="0"/>
              </a:rPr>
              <a:t>			   </a:t>
            </a:r>
            <a:r>
              <a:rPr lang="bn-BD" sz="3200" b="1" cap="all" dirty="0" smtClean="0">
                <a:ln w="0"/>
                <a:solidFill>
                  <a:srgbClr val="002060"/>
                </a:solidFill>
                <a:effectLst/>
                <a:latin typeface="NikoshBAN" pitchFamily="2" charset="0"/>
                <a:cs typeface="NikoshBAN" pitchFamily="2" charset="0"/>
              </a:rPr>
              <a:t>সত্যেন সেন</a:t>
            </a:r>
            <a:endParaRPr lang="en-US" sz="3200" b="1" cap="all" dirty="0">
              <a:ln w="0"/>
              <a:solidFill>
                <a:srgbClr val="002060"/>
              </a:solidFill>
              <a:effectLst/>
              <a:latin typeface="NikoshBAN" pitchFamily="2" charset="0"/>
              <a:cs typeface="NikoshBAN" pitchFamily="2" charset="0"/>
            </a:endParaRPr>
          </a:p>
        </p:txBody>
      </p:sp>
      <p:sp>
        <p:nvSpPr>
          <p:cNvPr id="8" name="Rectangle 7"/>
          <p:cNvSpPr/>
          <p:nvPr/>
        </p:nvSpPr>
        <p:spPr>
          <a:xfrm>
            <a:off x="3593654" y="107487"/>
            <a:ext cx="1923925" cy="769441"/>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bn-BD" sz="4400" b="1" dirty="0" smtClean="0">
                <a:ln w="11430">
                  <a:solidFill>
                    <a:srgbClr val="6C0000"/>
                  </a:solidFill>
                </a:ln>
                <a:solidFill>
                  <a:schemeClr val="accent6">
                    <a:lumMod val="50000"/>
                  </a:schemeClr>
                </a:solidFill>
                <a:effectLst>
                  <a:outerShdw blurRad="50800" dist="39000" dir="5460000" algn="tl">
                    <a:srgbClr val="000000">
                      <a:alpha val="38000"/>
                    </a:srgbClr>
                  </a:outerShdw>
                </a:effectLst>
                <a:latin typeface="NikoshBAN" pitchFamily="2" charset="0"/>
                <a:cs typeface="NikoshBAN" pitchFamily="2" charset="0"/>
              </a:rPr>
              <a:t>লাল গরুটা</a:t>
            </a:r>
            <a:endParaRPr lang="en-US" sz="4400" b="1" dirty="0" smtClean="0">
              <a:ln w="11430">
                <a:solidFill>
                  <a:srgbClr val="6C0000"/>
                </a:solidFill>
              </a:ln>
              <a:solidFill>
                <a:schemeClr val="accent6">
                  <a:lumMod val="50000"/>
                </a:schemeClr>
              </a:solidFill>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347514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533400"/>
            <a:ext cx="1828800" cy="769441"/>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4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শিখনফল</a:t>
            </a:r>
            <a:endParaRPr lang="en-US" sz="4400" b="1" dirty="0">
              <a:ln w="11430">
                <a:solidFill>
                  <a:schemeClr val="tx1"/>
                </a:solidFill>
              </a:ln>
              <a:effectLst>
                <a:outerShdw blurRad="50800" dist="39000" dir="5460000" algn="tl">
                  <a:srgbClr val="000000">
                    <a:alpha val="38000"/>
                  </a:srgbClr>
                </a:outerShdw>
              </a:effectLst>
              <a:latin typeface="NikoshBAN" pitchFamily="2" charset="0"/>
              <a:cs typeface="NikoshBAN" pitchFamily="2" charset="0"/>
            </a:endParaRPr>
          </a:p>
        </p:txBody>
      </p:sp>
      <p:sp>
        <p:nvSpPr>
          <p:cNvPr id="3" name="TextBox 2"/>
          <p:cNvSpPr txBox="1"/>
          <p:nvPr/>
        </p:nvSpPr>
        <p:spPr>
          <a:xfrm>
            <a:off x="685800" y="1709162"/>
            <a:ext cx="6045200" cy="646331"/>
          </a:xfrm>
          <a:prstGeom prst="rect">
            <a:avLst/>
          </a:prstGeom>
          <a:noFill/>
          <a:ln>
            <a:no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36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এ পাঠ</a:t>
            </a:r>
            <a:r>
              <a:rPr lang="bn-IN" sz="36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শেষে</a:t>
            </a:r>
            <a:r>
              <a:rPr lang="bn-BD" sz="36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শিক্ষার্থীরা....</a:t>
            </a:r>
            <a:endParaRPr lang="en-US" sz="3600" b="1" dirty="0">
              <a:ln w="11430">
                <a:solidFill>
                  <a:schemeClr val="tx1"/>
                </a:solidFill>
              </a:ln>
              <a:effectLst>
                <a:outerShdw blurRad="50800" dist="39000" dir="5460000" algn="tl">
                  <a:srgbClr val="000000">
                    <a:alpha val="38000"/>
                  </a:srgbClr>
                </a:outerShdw>
              </a:effectLst>
              <a:latin typeface="NikoshBAN" pitchFamily="2" charset="0"/>
              <a:cs typeface="NikoshBAN" pitchFamily="2" charset="0"/>
            </a:endParaRPr>
          </a:p>
        </p:txBody>
      </p:sp>
      <p:sp>
        <p:nvSpPr>
          <p:cNvPr id="5" name="TextBox 4"/>
          <p:cNvSpPr txBox="1"/>
          <p:nvPr/>
        </p:nvSpPr>
        <p:spPr>
          <a:xfrm>
            <a:off x="685800" y="4444351"/>
            <a:ext cx="7924800" cy="1077218"/>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71500" indent="-571500" algn="just">
              <a:buFont typeface="Wingdings" pitchFamily="2" charset="2"/>
              <a:buChar char="Ø"/>
            </a:pPr>
            <a:r>
              <a:rPr lang="bn-BD"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সহানুভূতিশীল মানুষের প্রতি জীবজন্তুর </a:t>
            </a:r>
            <a:r>
              <a:rPr lang="en-US" sz="3200" b="1" dirty="0" err="1"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কৃতজ্ঞতাবোধ</a:t>
            </a:r>
            <a:r>
              <a:rPr lang="en-US"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a:t>
            </a:r>
            <a:r>
              <a:rPr lang="en-US" sz="3200" b="1" dirty="0" err="1"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লাল</a:t>
            </a:r>
            <a:r>
              <a:rPr lang="en-US"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a:t>
            </a:r>
            <a:r>
              <a:rPr lang="en-US" sz="3200" b="1" dirty="0" err="1"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গরুটা</a:t>
            </a:r>
            <a:r>
              <a:rPr lang="en-US"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a:t>
            </a:r>
            <a:r>
              <a:rPr lang="en-US" sz="3200" b="1" dirty="0" err="1"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গল্প</a:t>
            </a:r>
            <a:r>
              <a:rPr lang="en-US"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a:t>
            </a:r>
            <a:r>
              <a:rPr lang="en-US" sz="3200" b="1" dirty="0" err="1"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অবলম্বনে</a:t>
            </a:r>
            <a:r>
              <a:rPr lang="bn-BD"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বিশ্লেষণ করতে পারবে। </a:t>
            </a:r>
            <a:endParaRPr lang="en-US" sz="3200" b="1" dirty="0">
              <a:ln w="11430">
                <a:solidFill>
                  <a:schemeClr val="tx1"/>
                </a:solidFill>
              </a:ln>
              <a:effectLst>
                <a:outerShdw blurRad="50800" dist="39000" dir="5460000" algn="tl">
                  <a:srgbClr val="000000">
                    <a:alpha val="38000"/>
                  </a:srgbClr>
                </a:outerShdw>
              </a:effectLst>
              <a:latin typeface="NikoshBAN" pitchFamily="2" charset="0"/>
              <a:cs typeface="NikoshBAN" pitchFamily="2" charset="0"/>
            </a:endParaRPr>
          </a:p>
        </p:txBody>
      </p:sp>
      <p:sp>
        <p:nvSpPr>
          <p:cNvPr id="7" name="TextBox 6"/>
          <p:cNvSpPr txBox="1"/>
          <p:nvPr/>
        </p:nvSpPr>
        <p:spPr>
          <a:xfrm>
            <a:off x="648110" y="3553573"/>
            <a:ext cx="7924800" cy="584775"/>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71500" indent="-571500" algn="just">
              <a:buFont typeface="Wingdings" pitchFamily="2" charset="2"/>
              <a:buChar char="Ø"/>
            </a:pPr>
            <a:r>
              <a:rPr lang="bn-BD"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নির্বাচিত অংশটুকু</a:t>
            </a:r>
            <a:r>
              <a:rPr lang="en-US"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a:t>
            </a:r>
            <a:r>
              <a:rPr lang="en-US" sz="3200" b="1" dirty="0" err="1"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পৃ</a:t>
            </a:r>
            <a:r>
              <a:rPr lang="en-US"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১৬) </a:t>
            </a:r>
            <a:r>
              <a:rPr lang="en-US" sz="3200" b="1" dirty="0" err="1"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শুদ্ধ</a:t>
            </a:r>
            <a:r>
              <a:rPr lang="en-US"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a:t>
            </a:r>
            <a:r>
              <a:rPr lang="en-US" sz="3200" b="1" dirty="0" err="1"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উচ্চারণে</a:t>
            </a:r>
            <a:r>
              <a:rPr lang="en-US"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a:t>
            </a:r>
            <a:r>
              <a:rPr lang="en-US" sz="3200" b="1" dirty="0" err="1"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পড়তে</a:t>
            </a:r>
            <a:r>
              <a:rPr lang="bn-BD"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পারবে।</a:t>
            </a:r>
            <a:endParaRPr lang="en-US" sz="3200" b="1" dirty="0">
              <a:ln w="11430">
                <a:solidFill>
                  <a:schemeClr val="tx1"/>
                </a:solidFill>
              </a:ln>
              <a:effectLst>
                <a:outerShdw blurRad="50800" dist="39000" dir="5460000" algn="tl">
                  <a:srgbClr val="000000">
                    <a:alpha val="38000"/>
                  </a:srgbClr>
                </a:outerShdw>
              </a:effectLst>
              <a:latin typeface="NikoshBAN" pitchFamily="2" charset="0"/>
              <a:cs typeface="NikoshBAN" pitchFamily="2" charset="0"/>
            </a:endParaRPr>
          </a:p>
        </p:txBody>
      </p:sp>
      <p:sp>
        <p:nvSpPr>
          <p:cNvPr id="8" name="TextBox 7"/>
          <p:cNvSpPr txBox="1"/>
          <p:nvPr/>
        </p:nvSpPr>
        <p:spPr>
          <a:xfrm>
            <a:off x="673510" y="2731086"/>
            <a:ext cx="7924800" cy="584775"/>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71500" indent="-571500" algn="just">
              <a:buFont typeface="Wingdings" pitchFamily="2" charset="2"/>
              <a:buChar char="Ø"/>
            </a:pPr>
            <a:r>
              <a:rPr lang="bn-BD"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নতুন শব্দ</a:t>
            </a:r>
            <a:r>
              <a:rPr lang="en-US" sz="3200" b="1" dirty="0" err="1"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গুলো</a:t>
            </a:r>
            <a:r>
              <a:rPr lang="bn-BD" sz="32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 বাক্যে প্রয়োগ করতে পারবে।</a:t>
            </a:r>
            <a:endParaRPr lang="en-US" sz="3200" b="1" dirty="0">
              <a:ln w="11430">
                <a:solidFill>
                  <a:schemeClr val="tx1"/>
                </a:solidFill>
              </a:ln>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136457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1458" y="476277"/>
            <a:ext cx="2057400" cy="769441"/>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4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আদর্শ পাঠ</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641764"/>
            <a:ext cx="6019800" cy="4514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6435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177511"/>
            <a:ext cx="2209800" cy="830997"/>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bn-BD" sz="4800" b="1" dirty="0" smtClean="0">
                <a:ln w="11430">
                  <a:solidFill>
                    <a:srgbClr val="180000"/>
                  </a:solidFill>
                </a:ln>
                <a:solidFill>
                  <a:srgbClr val="180000"/>
                </a:solidFill>
                <a:effectLst>
                  <a:outerShdw blurRad="50800" dist="39000" dir="5460000" algn="tl">
                    <a:srgbClr val="000000">
                      <a:alpha val="38000"/>
                    </a:srgbClr>
                  </a:outerShdw>
                </a:effectLst>
                <a:latin typeface="NikoshBAN" pitchFamily="2" charset="0"/>
                <a:cs typeface="NikoshBAN" pitchFamily="2" charset="0"/>
              </a:rPr>
              <a:t>সরব পাঠ</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44872"/>
            <a:ext cx="7467600" cy="5183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687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239486"/>
            <a:ext cx="3352800" cy="646331"/>
          </a:xfrm>
          <a:prstGeom prst="rect">
            <a:avLst/>
          </a:prstGeom>
          <a:noFill/>
          <a:ln>
            <a:solidFill>
              <a:srgbClr val="7030A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BD" sz="3600" b="1" dirty="0" smtClean="0">
                <a:ln w="11430">
                  <a:solidFill>
                    <a:schemeClr val="tx1"/>
                  </a:solidFill>
                </a:ln>
                <a:effectLst>
                  <a:outerShdw blurRad="50800" dist="39000" dir="5460000" algn="tl">
                    <a:srgbClr val="000000">
                      <a:alpha val="38000"/>
                    </a:srgbClr>
                  </a:outerShdw>
                </a:effectLst>
                <a:latin typeface="NikoshBAN" pitchFamily="2" charset="0"/>
                <a:cs typeface="NikoshBAN" pitchFamily="2" charset="0"/>
              </a:rPr>
              <a:t>নতুন শব্দ ও বাক্যগঠন</a:t>
            </a:r>
            <a:endParaRPr lang="en-US" sz="3600" b="1" dirty="0">
              <a:ln w="11430">
                <a:solidFill>
                  <a:schemeClr val="tx1"/>
                </a:solidFill>
              </a:ln>
              <a:effectLst>
                <a:outerShdw blurRad="50800" dist="39000" dir="5460000" algn="tl">
                  <a:srgbClr val="000000">
                    <a:alpha val="38000"/>
                  </a:srgbClr>
                </a:outerShdw>
              </a:effectLst>
              <a:latin typeface="NikoshBAN" pitchFamily="2" charset="0"/>
              <a:cs typeface="NikoshBAN" pitchFamily="2" charset="0"/>
            </a:endParaRPr>
          </a:p>
        </p:txBody>
      </p:sp>
      <p:sp>
        <p:nvSpPr>
          <p:cNvPr id="5" name="Pentagon 4"/>
          <p:cNvSpPr/>
          <p:nvPr/>
        </p:nvSpPr>
        <p:spPr>
          <a:xfrm>
            <a:off x="381000" y="1676400"/>
            <a:ext cx="2667000" cy="609600"/>
          </a:xfrm>
          <a:prstGeom prst="homePlate">
            <a:avLst/>
          </a:prstGeom>
          <a:solidFill>
            <a:srgbClr val="FDCBE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ctr"/>
            <a:r>
              <a:rPr lang="bn-BD" sz="36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বেড়া</a:t>
            </a:r>
            <a:endParaRPr lang="en-US" sz="36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7" name="TextBox 6"/>
          <p:cNvSpPr txBox="1"/>
          <p:nvPr/>
        </p:nvSpPr>
        <p:spPr>
          <a:xfrm>
            <a:off x="5715000" y="1432764"/>
            <a:ext cx="3048000" cy="1077218"/>
          </a:xfrm>
          <a:prstGeom prst="rect">
            <a:avLst/>
          </a:prstGeom>
          <a:solidFill>
            <a:schemeClr val="accent3">
              <a:lumMod val="40000"/>
              <a:lumOff val="60000"/>
            </a:schemeClr>
          </a:solidFill>
          <a:ln>
            <a:solidFill>
              <a:srgbClr val="6C0000"/>
            </a:solidFill>
          </a:ln>
        </p:spPr>
        <p:txBody>
          <a:bodyPr wrap="square" rtlCol="0">
            <a:spAutoFit/>
            <a:scene3d>
              <a:camera prst="perspectiveFront"/>
              <a:lightRig rig="threePt" dir="t"/>
            </a:scene3d>
            <a:sp3d extrusionH="57150">
              <a:bevelT w="38100" h="38100" prst="angle"/>
            </a:sp3d>
          </a:bodyPr>
          <a:lstStyle/>
          <a:p>
            <a:pPr algn="just"/>
            <a:r>
              <a:rPr lang="bn-BD" sz="32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বাঁশ বা পাটখড়ির তৈরির দেয়াল</a:t>
            </a:r>
            <a:endParaRPr lang="en-US" sz="32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8" name="Pentagon 7"/>
          <p:cNvSpPr/>
          <p:nvPr/>
        </p:nvSpPr>
        <p:spPr>
          <a:xfrm>
            <a:off x="374073" y="3276600"/>
            <a:ext cx="2667000" cy="609600"/>
          </a:xfrm>
          <a:prstGeom prst="homePlate">
            <a:avLst/>
          </a:prstGeom>
          <a:solidFill>
            <a:srgbClr val="FDCBE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ctr"/>
            <a:r>
              <a:rPr lang="bn-BD" sz="36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সন্ধ্যা লাগে লাগে</a:t>
            </a:r>
            <a:endParaRPr lang="en-US" sz="36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9" name="TextBox 8"/>
          <p:cNvSpPr txBox="1"/>
          <p:nvPr/>
        </p:nvSpPr>
        <p:spPr>
          <a:xfrm>
            <a:off x="5715000" y="3403311"/>
            <a:ext cx="3048000" cy="584775"/>
          </a:xfrm>
          <a:prstGeom prst="rect">
            <a:avLst/>
          </a:prstGeom>
          <a:solidFill>
            <a:schemeClr val="accent3">
              <a:lumMod val="40000"/>
              <a:lumOff val="60000"/>
            </a:schemeClr>
          </a:solidFill>
          <a:ln>
            <a:solidFill>
              <a:srgbClr val="6C0000"/>
            </a:solidFill>
          </a:ln>
        </p:spPr>
        <p:txBody>
          <a:bodyPr wrap="square" rtlCol="0">
            <a:spAutoFit/>
            <a:scene3d>
              <a:camera prst="perspectiveFront"/>
              <a:lightRig rig="threePt" dir="t"/>
            </a:scene3d>
            <a:sp3d extrusionH="57150">
              <a:bevelT w="38100" h="38100" prst="angle"/>
            </a:sp3d>
          </a:bodyPr>
          <a:lstStyle/>
          <a:p>
            <a:pPr algn="just"/>
            <a:r>
              <a:rPr lang="bn-BD" sz="32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সন্ধ্যা হয়ে আসছে এমন</a:t>
            </a:r>
            <a:endParaRPr lang="en-US" sz="32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10" name="Pentagon 9"/>
          <p:cNvSpPr/>
          <p:nvPr/>
        </p:nvSpPr>
        <p:spPr>
          <a:xfrm>
            <a:off x="387928" y="5231786"/>
            <a:ext cx="2667000" cy="609600"/>
          </a:xfrm>
          <a:prstGeom prst="homePlate">
            <a:avLst/>
          </a:prstGeom>
          <a:solidFill>
            <a:srgbClr val="FDCBE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Front"/>
              <a:lightRig rig="threePt" dir="t"/>
            </a:scene3d>
            <a:sp3d extrusionH="57150">
              <a:bevelT w="38100" h="38100" prst="angle"/>
            </a:sp3d>
          </a:bodyPr>
          <a:lstStyle/>
          <a:p>
            <a:pPr algn="ctr"/>
            <a:r>
              <a:rPr lang="bn-BD" sz="36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হৈ হৈ</a:t>
            </a:r>
            <a:endParaRPr lang="en-US" sz="36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sp>
        <p:nvSpPr>
          <p:cNvPr id="12" name="TextBox 11"/>
          <p:cNvSpPr txBox="1"/>
          <p:nvPr/>
        </p:nvSpPr>
        <p:spPr>
          <a:xfrm>
            <a:off x="5680364" y="5004904"/>
            <a:ext cx="3048000" cy="584775"/>
          </a:xfrm>
          <a:prstGeom prst="rect">
            <a:avLst/>
          </a:prstGeom>
          <a:solidFill>
            <a:schemeClr val="accent3">
              <a:lumMod val="40000"/>
              <a:lumOff val="60000"/>
            </a:schemeClr>
          </a:solidFill>
          <a:ln>
            <a:solidFill>
              <a:srgbClr val="6C0000"/>
            </a:solidFill>
          </a:ln>
        </p:spPr>
        <p:txBody>
          <a:bodyPr wrap="square" rtlCol="0">
            <a:spAutoFit/>
            <a:scene3d>
              <a:camera prst="perspectiveFront"/>
              <a:lightRig rig="threePt" dir="t"/>
            </a:scene3d>
            <a:sp3d extrusionH="57150">
              <a:bevelT w="38100" h="38100" prst="angle"/>
            </a:sp3d>
          </a:bodyPr>
          <a:lstStyle/>
          <a:p>
            <a:pPr algn="just"/>
            <a:r>
              <a:rPr lang="bn-BD" sz="3200" dirty="0" smtClean="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rPr>
              <a:t>আনন্দঘন পরিবেশ</a:t>
            </a:r>
            <a:endParaRPr lang="en-US" sz="3200" dirty="0">
              <a:ln>
                <a:solidFill>
                  <a:schemeClr val="tx1"/>
                </a:solidFill>
              </a:ln>
              <a:solidFill>
                <a:srgbClr val="002060"/>
              </a:solidFill>
              <a:effectLst>
                <a:outerShdw blurRad="50800" dist="38100" dir="5400000" algn="t" rotWithShape="0">
                  <a:prstClr val="black">
                    <a:alpha val="40000"/>
                  </a:prstClr>
                </a:outerShdw>
              </a:effectLst>
              <a:latin typeface="NikoshBAN" pitchFamily="2" charset="0"/>
              <a:cs typeface="NikoshBAN" pitchFamily="2"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904" y="1066801"/>
            <a:ext cx="2329296"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2411" y="2895599"/>
            <a:ext cx="2344239" cy="1600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3082412" y="4648200"/>
            <a:ext cx="2344238" cy="1682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061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9882</TotalTime>
  <Words>1445</Words>
  <Application>Microsoft Office PowerPoint</Application>
  <PresentationFormat>On-screen Show (4:3)</PresentationFormat>
  <Paragraphs>149</Paragraphs>
  <Slides>29</Slides>
  <Notes>26</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SCE</dc:creator>
  <cp:lastModifiedBy>ismail - [2010]</cp:lastModifiedBy>
  <cp:revision>351</cp:revision>
  <dcterms:created xsi:type="dcterms:W3CDTF">2006-08-16T00:00:00Z</dcterms:created>
  <dcterms:modified xsi:type="dcterms:W3CDTF">2016-08-07T05:00:10Z</dcterms:modified>
</cp:coreProperties>
</file>